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82" r:id="rId3"/>
    <p:sldId id="265" r:id="rId4"/>
    <p:sldId id="270" r:id="rId5"/>
    <p:sldId id="285" r:id="rId6"/>
    <p:sldId id="283" r:id="rId7"/>
    <p:sldId id="284" r:id="rId8"/>
    <p:sldId id="271" r:id="rId9"/>
    <p:sldId id="269" r:id="rId10"/>
    <p:sldId id="281" r:id="rId11"/>
    <p:sldId id="286" r:id="rId12"/>
    <p:sldId id="290" r:id="rId13"/>
    <p:sldId id="272" r:id="rId14"/>
    <p:sldId id="273" r:id="rId15"/>
    <p:sldId id="287" r:id="rId16"/>
    <p:sldId id="291" r:id="rId17"/>
    <p:sldId id="274" r:id="rId18"/>
    <p:sldId id="289" r:id="rId19"/>
    <p:sldId id="259" r:id="rId20"/>
    <p:sldId id="268" r:id="rId21"/>
    <p:sldId id="277" r:id="rId22"/>
    <p:sldId id="293" r:id="rId23"/>
    <p:sldId id="297" r:id="rId24"/>
    <p:sldId id="301" r:id="rId25"/>
    <p:sldId id="302" r:id="rId26"/>
    <p:sldId id="294" r:id="rId27"/>
    <p:sldId id="298" r:id="rId28"/>
    <p:sldId id="295" r:id="rId29"/>
    <p:sldId id="279" r:id="rId30"/>
    <p:sldId id="280" r:id="rId31"/>
    <p:sldId id="299" r:id="rId32"/>
    <p:sldId id="300" r:id="rId3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19AEE-E299-4F97-B106-4BFEF393FEFD}" type="datetimeFigureOut">
              <a:rPr lang="nl-NL" smtClean="0"/>
              <a:pPr/>
              <a:t>13-10-2017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DF960-9719-4811-90E7-F0579BA9F2F6}" type="slidenum">
              <a:rPr lang="nl-NL" smtClean="0"/>
              <a:pPr/>
              <a:t>‹nr.›</a:t>
            </a:fld>
            <a:endParaRPr lang="nl-NL"/>
          </a:p>
        </p:txBody>
      </p:sp>
    </p:spTree>
    <p:extLst>
      <p:ext uri="{BB962C8B-B14F-4D97-AF65-F5344CB8AC3E}">
        <p14:creationId xmlns:p14="http://schemas.microsoft.com/office/powerpoint/2010/main" val="241332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B7DF960-9719-4811-90E7-F0579BA9F2F6}" type="slidenum">
              <a:rPr lang="nl-NL" smtClean="0"/>
              <a:pPr/>
              <a:t>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Machtstegenstellingen tussen de landen</a:t>
            </a:r>
          </a:p>
          <a:p>
            <a:endParaRPr lang="nl-NL" dirty="0"/>
          </a:p>
        </p:txBody>
      </p:sp>
      <p:sp>
        <p:nvSpPr>
          <p:cNvPr id="4" name="Tijdelijke aanduiding voor dianummer 3"/>
          <p:cNvSpPr>
            <a:spLocks noGrp="1"/>
          </p:cNvSpPr>
          <p:nvPr>
            <p:ph type="sldNum" sz="quarter" idx="10"/>
          </p:nvPr>
        </p:nvSpPr>
        <p:spPr/>
        <p:txBody>
          <a:bodyPr/>
          <a:lstStyle/>
          <a:p>
            <a:fld id="{BB7DF960-9719-4811-90E7-F0579BA9F2F6}" type="slidenum">
              <a:rPr lang="nl-NL" smtClean="0"/>
              <a:pPr/>
              <a:t>10</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Wie begon?</a:t>
            </a:r>
            <a:endParaRPr lang="nl-NL" dirty="0"/>
          </a:p>
        </p:txBody>
      </p:sp>
      <p:sp>
        <p:nvSpPr>
          <p:cNvPr id="4" name="Tijdelijke aanduiding voor dianummer 3"/>
          <p:cNvSpPr>
            <a:spLocks noGrp="1"/>
          </p:cNvSpPr>
          <p:nvPr>
            <p:ph type="sldNum" sz="quarter" idx="10"/>
          </p:nvPr>
        </p:nvSpPr>
        <p:spPr/>
        <p:txBody>
          <a:bodyPr/>
          <a:lstStyle/>
          <a:p>
            <a:fld id="{BB7DF960-9719-4811-90E7-F0579BA9F2F6}" type="slidenum">
              <a:rPr lang="nl-NL" smtClean="0"/>
              <a:pPr/>
              <a:t>26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(40 min,</a:t>
            </a:r>
            <a:r>
              <a:rPr lang="nl-NL" baseline="0" dirty="0" smtClean="0"/>
              <a:t> 5 min. </a:t>
            </a:r>
            <a:r>
              <a:rPr lang="nl-NL" baseline="0" smtClean="0"/>
              <a:t>voorbereiden + 7 x 5 min)</a:t>
            </a:r>
            <a:endParaRPr lang="nl-NL"/>
          </a:p>
        </p:txBody>
      </p:sp>
      <p:sp>
        <p:nvSpPr>
          <p:cNvPr id="4" name="Tijdelijke aanduiding voor dianummer 3"/>
          <p:cNvSpPr>
            <a:spLocks noGrp="1"/>
          </p:cNvSpPr>
          <p:nvPr>
            <p:ph type="sldNum" sz="quarter" idx="10"/>
          </p:nvPr>
        </p:nvSpPr>
        <p:spPr/>
        <p:txBody>
          <a:bodyPr/>
          <a:lstStyle/>
          <a:p>
            <a:fld id="{BB7DF960-9719-4811-90E7-F0579BA9F2F6}" type="slidenum">
              <a:rPr lang="nl-NL" smtClean="0"/>
              <a:pPr/>
              <a:t>28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B7DF960-9719-4811-90E7-F0579BA9F2F6}" type="slidenum">
              <a:rPr lang="nl-NL" smtClean="0"/>
              <a:pPr/>
              <a:t>30</a:t>
            </a:fld>
            <a:endParaRPr lang="nl-NL"/>
          </a:p>
        </p:txBody>
      </p:sp>
    </p:spTree>
    <p:extLst>
      <p:ext uri="{BB962C8B-B14F-4D97-AF65-F5344CB8AC3E}">
        <p14:creationId xmlns:p14="http://schemas.microsoft.com/office/powerpoint/2010/main" val="68063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dirty="0" smtClean="0"/>
              <a:t>Waarom</a:t>
            </a:r>
            <a:r>
              <a:rPr lang="nl-NL" sz="1200" i="1" baseline="0" dirty="0" smtClean="0"/>
              <a:t> kan nationalisme gevaarlijk zijn / tot oorlog  en genocide leiden?</a:t>
            </a:r>
            <a:endParaRPr lang="nl-NL" dirty="0"/>
          </a:p>
        </p:txBody>
      </p:sp>
      <p:sp>
        <p:nvSpPr>
          <p:cNvPr id="4" name="Tijdelijke aanduiding voor dianummer 3"/>
          <p:cNvSpPr>
            <a:spLocks noGrp="1"/>
          </p:cNvSpPr>
          <p:nvPr>
            <p:ph type="sldNum" sz="quarter" idx="10"/>
          </p:nvPr>
        </p:nvSpPr>
        <p:spPr/>
        <p:txBody>
          <a:bodyPr/>
          <a:lstStyle/>
          <a:p>
            <a:fld id="{BB7DF960-9719-4811-90E7-F0579BA9F2F6}" type="slidenum">
              <a:rPr lang="nl-NL" smtClean="0"/>
              <a:pPr/>
              <a:t>32</a:t>
            </a:fld>
            <a:endParaRPr lang="nl-NL"/>
          </a:p>
        </p:txBody>
      </p:sp>
    </p:spTree>
    <p:extLst>
      <p:ext uri="{BB962C8B-B14F-4D97-AF65-F5344CB8AC3E}">
        <p14:creationId xmlns:p14="http://schemas.microsoft.com/office/powerpoint/2010/main" val="66245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BA904B7-F0D5-4979-A962-294669CFA104}" type="datetimeFigureOut">
              <a:rPr lang="nl-NL" smtClean="0"/>
              <a:pPr/>
              <a:t>13-10-2017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4824B6E-EAE2-4F66-9B57-1F6D71D0400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A904B7-F0D5-4979-A962-294669CFA104}" type="datetimeFigureOut">
              <a:rPr lang="nl-NL" smtClean="0"/>
              <a:pPr/>
              <a:t>13-10-2017</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824B6E-EAE2-4F66-9B57-1F6D71D0400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nl/url?sa=i&amp;rct=j&amp;q=&amp;esrc=s&amp;source=images&amp;cd=&amp;cad=rja&amp;uact=8&amp;ved=0ahUKEwjn17HgjNrOAhVCSBQKHZ_RACAQjRwIBw&amp;url=http://usp-rsm-dutch.blogspot.com/2015_11_01_archive.html&amp;psig=AFQjCNFMWl5XjdHw640Wj1EqziCITY4jpg&amp;ust=1472128960581853"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nl/url?sa=i&amp;rct=j&amp;q=&amp;esrc=s&amp;source=images&amp;cd=&amp;cad=rja&amp;uact=8&amp;ved=0ahUKEwibra39w6rPAhWMHxoKHQfTAg4QjRwIBw&amp;url=http://www.globalwar1418.humanities.uva.nl/hoofdstuk-1/&amp;bvm=bv.133700528,d.d2s&amp;psig=AFQjCNFvROIYDB2VWtiLTnV0Tn1sBk7_qw&amp;ust=1474893259753850"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nl/url?sa=i&amp;rct=j&amp;q=&amp;esrc=s&amp;source=images&amp;cd=&amp;cad=rja&amp;uact=8&amp;ved=0CAcQjRxqFQoTCNOE8rPqxscCFYnrGgod5AEPmw&amp;url=http://members.home.nl/keesdebrouwer/eerste_wereldoorlog/01_de_aanleiding.htm&amp;ei=CbzdVZPcMInXa-SDvNgJ&amp;psig=AFQjCNHyCYQQaxxSBaPPt5naAqwux6XtTg&amp;ust=144068084862222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source=images&amp;cd=&amp;cad=rja&amp;uact=8&amp;ved=0CAcQjRxqFQoTCKW27tXoxscCFcG6GgodotcIiw&amp;url=http://www.npogeschiedenis.nl/wo1/artikelen/28-juni-1914-moordaanslag-Gavrilo-Princip-Frans-Ferdinand-sarajevo.html&amp;ei=OLrdVaW6CsH1aqKvo9gI&amp;psig=AFQjCNHyCYQQaxxSBaPPt5naAqwux6XtTg&amp;ust=144068084862222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0"/>
            <a:ext cx="8229600" cy="627534"/>
          </a:xfrm>
        </p:spPr>
        <p:txBody>
          <a:bodyPr>
            <a:normAutofit/>
          </a:bodyPr>
          <a:lstStyle/>
          <a:p>
            <a:r>
              <a:rPr lang="nl-NL" sz="2800" b="1" dirty="0" smtClean="0"/>
              <a:t>Europa in 1914</a:t>
            </a:r>
            <a:endParaRPr lang="nl-NL" sz="2800" b="1"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1259632" y="699542"/>
            <a:ext cx="6727399"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descr="Spotprent over de honden in blaffen WO I (Custom) (Custom).jpg"/>
          <p:cNvPicPr>
            <a:picLocks noChangeAspect="1"/>
          </p:cNvPicPr>
          <p:nvPr/>
        </p:nvPicPr>
        <p:blipFill>
          <a:blip r:embed="rId3" cstate="print"/>
          <a:srcRect l="1786" b="30556"/>
          <a:stretch>
            <a:fillRect/>
          </a:stretch>
        </p:blipFill>
        <p:spPr>
          <a:xfrm>
            <a:off x="1115616" y="706086"/>
            <a:ext cx="6788042" cy="4437414"/>
          </a:xfrm>
          <a:prstGeom prst="rect">
            <a:avLst/>
          </a:prstGeom>
        </p:spPr>
      </p:pic>
      <p:sp>
        <p:nvSpPr>
          <p:cNvPr id="3" name="Titel 2"/>
          <p:cNvSpPr>
            <a:spLocks noGrp="1"/>
          </p:cNvSpPr>
          <p:nvPr>
            <p:ph type="title"/>
          </p:nvPr>
        </p:nvSpPr>
        <p:spPr>
          <a:xfrm>
            <a:off x="457200" y="1"/>
            <a:ext cx="8229600" cy="699541"/>
          </a:xfrm>
        </p:spPr>
        <p:txBody>
          <a:bodyPr>
            <a:normAutofit fontScale="90000"/>
          </a:bodyPr>
          <a:lstStyle/>
          <a:p>
            <a:r>
              <a:rPr lang="nl-NL" dirty="0" smtClean="0"/>
              <a:t>Machtstegenstellingen</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assets.kennislink.nl/system/files/000/161/621/large/1914_2.jpg?1356002839"/>
          <p:cNvPicPr>
            <a:picLocks noChangeAspect="1" noChangeArrowheads="1"/>
          </p:cNvPicPr>
          <p:nvPr/>
        </p:nvPicPr>
        <p:blipFill>
          <a:blip r:embed="rId2" cstate="print"/>
          <a:srcRect/>
          <a:stretch>
            <a:fillRect/>
          </a:stretch>
        </p:blipFill>
        <p:spPr bwMode="auto">
          <a:xfrm>
            <a:off x="0" y="-524594"/>
            <a:ext cx="9093556" cy="64880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images.slideplayer.nl/7/1968774/slides/slide_11.jpg"/>
          <p:cNvSpPr>
            <a:spLocks noChangeAspect="1" noChangeArrowheads="1"/>
          </p:cNvSpPr>
          <p:nvPr/>
        </p:nvSpPr>
        <p:spPr bwMode="auto">
          <a:xfrm>
            <a:off x="63500" y="-136525"/>
            <a:ext cx="8067675" cy="6048375"/>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p:nvPicPr>
        <p:blipFill>
          <a:blip r:embed="rId2" cstate="print"/>
          <a:srcRect/>
          <a:stretch>
            <a:fillRect/>
          </a:stretch>
        </p:blipFill>
        <p:spPr bwMode="auto">
          <a:xfrm>
            <a:off x="827584" y="-452586"/>
            <a:ext cx="7776864" cy="58326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27534"/>
          </a:xfrm>
        </p:spPr>
        <p:txBody>
          <a:bodyPr>
            <a:normAutofit/>
          </a:bodyPr>
          <a:lstStyle/>
          <a:p>
            <a:pPr algn="l"/>
            <a:r>
              <a:rPr lang="nl-NL" sz="3200" b="1" dirty="0" smtClean="0"/>
              <a:t>Nationalisme</a:t>
            </a:r>
            <a:endParaRPr lang="nl-NL" sz="3200" b="1" dirty="0"/>
          </a:p>
        </p:txBody>
      </p:sp>
      <p:sp>
        <p:nvSpPr>
          <p:cNvPr id="3" name="Tijdelijke aanduiding voor inhoud 2"/>
          <p:cNvSpPr>
            <a:spLocks noGrp="1"/>
          </p:cNvSpPr>
          <p:nvPr>
            <p:ph idx="1"/>
          </p:nvPr>
        </p:nvSpPr>
        <p:spPr>
          <a:xfrm>
            <a:off x="457200" y="699542"/>
            <a:ext cx="8229600" cy="3895081"/>
          </a:xfrm>
        </p:spPr>
        <p:txBody>
          <a:bodyPr>
            <a:normAutofit fontScale="92500" lnSpcReduction="20000"/>
          </a:bodyPr>
          <a:lstStyle/>
          <a:p>
            <a:r>
              <a:rPr lang="nl-NL" dirty="0" smtClean="0"/>
              <a:t>In de 19</a:t>
            </a:r>
            <a:r>
              <a:rPr lang="nl-NL" baseline="30000" dirty="0" smtClean="0"/>
              <a:t>e</a:t>
            </a:r>
            <a:r>
              <a:rPr lang="nl-NL" dirty="0" smtClean="0"/>
              <a:t> eeuw kwam het </a:t>
            </a:r>
            <a:r>
              <a:rPr lang="nl-NL" u="sng" dirty="0" smtClean="0"/>
              <a:t>nationalisme</a:t>
            </a:r>
            <a:r>
              <a:rPr lang="nl-NL" dirty="0" smtClean="0"/>
              <a:t> op in Europa. </a:t>
            </a:r>
          </a:p>
          <a:p>
            <a:pPr>
              <a:buNone/>
            </a:pPr>
            <a:r>
              <a:rPr lang="nl-NL" b="1" dirty="0" smtClean="0"/>
              <a:t>    Nationalisme </a:t>
            </a:r>
            <a:r>
              <a:rPr lang="nl-NL" dirty="0" smtClean="0"/>
              <a:t>= liefde voor je eigen land / volk </a:t>
            </a:r>
            <a:br>
              <a:rPr lang="nl-NL" dirty="0" smtClean="0"/>
            </a:br>
            <a:r>
              <a:rPr lang="nl-NL" dirty="0" smtClean="0"/>
              <a:t>Daarbij  bestond het idee dat het volk bij elkaar hoort in een eigen land.</a:t>
            </a:r>
          </a:p>
          <a:p>
            <a:endParaRPr lang="nl-NL" dirty="0" smtClean="0"/>
          </a:p>
          <a:p>
            <a:r>
              <a:rPr lang="nl-NL" dirty="0" smtClean="0"/>
              <a:t>Wat is een </a:t>
            </a:r>
            <a:r>
              <a:rPr lang="nl-NL" u="sng" dirty="0" smtClean="0"/>
              <a:t>volk</a:t>
            </a:r>
            <a:r>
              <a:rPr lang="nl-NL" dirty="0" smtClean="0"/>
              <a:t>?</a:t>
            </a:r>
          </a:p>
          <a:p>
            <a:pPr>
              <a:buNone/>
            </a:pPr>
            <a:r>
              <a:rPr lang="nl-NL" dirty="0" smtClean="0"/>
              <a:t>    Mensen vinden dat ze bij elkaar horen doordat ze dezelfde taal, cultuur en geschiedenis hebben.</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200" b="1" dirty="0" smtClean="0"/>
              <a:t>Voorbeelden nationalisme begin 20</a:t>
            </a:r>
            <a:r>
              <a:rPr lang="nl-NL" sz="3200" b="1" baseline="30000" dirty="0" smtClean="0"/>
              <a:t>e</a:t>
            </a:r>
            <a:r>
              <a:rPr lang="nl-NL" sz="3200" b="1" dirty="0" smtClean="0"/>
              <a:t> eeuw:</a:t>
            </a:r>
            <a:endParaRPr lang="nl-NL" sz="3200" b="1" dirty="0"/>
          </a:p>
        </p:txBody>
      </p:sp>
      <p:sp>
        <p:nvSpPr>
          <p:cNvPr id="3" name="Tijdelijke aanduiding voor inhoud 2"/>
          <p:cNvSpPr>
            <a:spLocks noGrp="1"/>
          </p:cNvSpPr>
          <p:nvPr>
            <p:ph idx="1"/>
          </p:nvPr>
        </p:nvSpPr>
        <p:spPr>
          <a:xfrm>
            <a:off x="457200" y="1059581"/>
            <a:ext cx="8229600" cy="3535041"/>
          </a:xfrm>
        </p:spPr>
        <p:txBody>
          <a:bodyPr>
            <a:normAutofit fontScale="70000" lnSpcReduction="20000"/>
          </a:bodyPr>
          <a:lstStyle/>
          <a:p>
            <a:r>
              <a:rPr lang="nl-NL" sz="4100" dirty="0" smtClean="0"/>
              <a:t>Vroeger kreeg je niet het vak geschiedenis, maar vaderlandse geschiedenis.</a:t>
            </a:r>
            <a:br>
              <a:rPr lang="nl-NL" sz="4100" dirty="0" smtClean="0"/>
            </a:br>
            <a:endParaRPr lang="nl-NL" sz="4100" dirty="0" smtClean="0"/>
          </a:p>
          <a:p>
            <a:r>
              <a:rPr lang="nl-NL" sz="4100" dirty="0" smtClean="0"/>
              <a:t>Op school leerde je trots te zijn op je eigen volk / land.</a:t>
            </a:r>
            <a:br>
              <a:rPr lang="nl-NL" sz="4100" dirty="0" smtClean="0"/>
            </a:br>
            <a:endParaRPr lang="nl-NL" sz="4100" dirty="0" smtClean="0"/>
          </a:p>
          <a:p>
            <a:r>
              <a:rPr lang="nl-NL" sz="4100" dirty="0" smtClean="0"/>
              <a:t>Nationale vlag en volkslied.</a:t>
            </a:r>
          </a:p>
          <a:p>
            <a:endParaRPr lang="nl-NL" dirty="0" smtClean="0"/>
          </a:p>
          <a:p>
            <a:pPr>
              <a:buNone/>
            </a:pPr>
            <a:r>
              <a:rPr lang="nl-NL"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1"/>
            <a:ext cx="8856984" cy="627533"/>
          </a:xfrm>
        </p:spPr>
        <p:txBody>
          <a:bodyPr>
            <a:normAutofit/>
          </a:bodyPr>
          <a:lstStyle/>
          <a:p>
            <a:r>
              <a:rPr lang="nl-NL" sz="2800" dirty="0" smtClean="0"/>
              <a:t>Op zich is er niets mis met het trots zijn op je eigen volk.</a:t>
            </a:r>
            <a:endParaRPr lang="nl-NL" sz="2800" dirty="0"/>
          </a:p>
        </p:txBody>
      </p:sp>
      <p:pic>
        <p:nvPicPr>
          <p:cNvPr id="39938" name="Picture 2" descr="http://static1.trouw.nl/static/photo/2015/8/6/5/20150329145948/media_xl_2878565.jpg"/>
          <p:cNvPicPr>
            <a:picLocks noChangeAspect="1" noChangeArrowheads="1"/>
          </p:cNvPicPr>
          <p:nvPr/>
        </p:nvPicPr>
        <p:blipFill>
          <a:blip r:embed="rId2" cstate="print"/>
          <a:srcRect/>
          <a:stretch>
            <a:fillRect/>
          </a:stretch>
        </p:blipFill>
        <p:spPr bwMode="auto">
          <a:xfrm>
            <a:off x="827584" y="627534"/>
            <a:ext cx="7370862" cy="43204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23478"/>
            <a:ext cx="2339752" cy="648072"/>
          </a:xfrm>
        </p:spPr>
        <p:txBody>
          <a:bodyPr>
            <a:normAutofit fontScale="90000"/>
          </a:bodyPr>
          <a:lstStyle/>
          <a:p>
            <a:r>
              <a:rPr lang="nl-NL" dirty="0" smtClean="0"/>
              <a:t>Toch?</a:t>
            </a:r>
            <a:endParaRPr lang="nl-NL" dirty="0"/>
          </a:p>
        </p:txBody>
      </p:sp>
      <p:pic>
        <p:nvPicPr>
          <p:cNvPr id="40964" name="Picture 4" descr="http://3.bp.blogspot.com/-5qsr4ShMIJg/VkZlSS-h2MI/AAAAAAAADNI/o3lZd8cYpwc/s1600/grenzendicht-pvv.jpg">
            <a:hlinkClick r:id="rId2"/>
          </p:cNvPr>
          <p:cNvPicPr>
            <a:picLocks noChangeAspect="1" noChangeArrowheads="1"/>
          </p:cNvPicPr>
          <p:nvPr/>
        </p:nvPicPr>
        <p:blipFill>
          <a:blip r:embed="rId3" cstate="print"/>
          <a:srcRect/>
          <a:stretch>
            <a:fillRect/>
          </a:stretch>
        </p:blipFill>
        <p:spPr bwMode="auto">
          <a:xfrm>
            <a:off x="3131840" y="123478"/>
            <a:ext cx="3320172" cy="46805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475562"/>
          </a:xfrm>
        </p:spPr>
        <p:txBody>
          <a:bodyPr>
            <a:normAutofit fontScale="90000"/>
          </a:bodyPr>
          <a:lstStyle/>
          <a:p>
            <a:pPr algn="l"/>
            <a:r>
              <a:rPr lang="nl-NL" sz="3200" b="1" dirty="0" smtClean="0"/>
              <a:t>Nationalisme als een van de oorzaken van WOI</a:t>
            </a:r>
            <a:endParaRPr lang="nl-NL" sz="3200" b="1" dirty="0"/>
          </a:p>
        </p:txBody>
      </p:sp>
      <p:sp>
        <p:nvSpPr>
          <p:cNvPr id="3" name="Tijdelijke aanduiding voor inhoud 2"/>
          <p:cNvSpPr>
            <a:spLocks noGrp="1"/>
          </p:cNvSpPr>
          <p:nvPr>
            <p:ph idx="1"/>
          </p:nvPr>
        </p:nvSpPr>
        <p:spPr>
          <a:xfrm>
            <a:off x="457200" y="789553"/>
            <a:ext cx="8229600" cy="3805070"/>
          </a:xfrm>
        </p:spPr>
        <p:txBody>
          <a:bodyPr>
            <a:normAutofit fontScale="85000" lnSpcReduction="10000"/>
          </a:bodyPr>
          <a:lstStyle/>
          <a:p>
            <a:r>
              <a:rPr lang="nl-NL" dirty="0" smtClean="0"/>
              <a:t>Nationalisme kan zeer extreme kanten ontwikkelen: </a:t>
            </a:r>
            <a:br>
              <a:rPr lang="nl-NL" dirty="0" smtClean="0"/>
            </a:br>
            <a:r>
              <a:rPr lang="nl-NL" dirty="0" smtClean="0"/>
              <a:t>superioriteitsgevoelens, </a:t>
            </a:r>
            <a:r>
              <a:rPr lang="nl-NL" dirty="0" err="1" smtClean="0"/>
              <a:t>óns</a:t>
            </a:r>
            <a:r>
              <a:rPr lang="nl-NL" dirty="0" smtClean="0"/>
              <a:t> land is het beste land, andere landen zijn inferieur (=minder). Hierdoor kunnen spanningen tussen landen ontstaan.</a:t>
            </a:r>
          </a:p>
          <a:p>
            <a:endParaRPr lang="nl-NL" dirty="0" smtClean="0"/>
          </a:p>
          <a:p>
            <a:r>
              <a:rPr lang="nl-NL" dirty="0" smtClean="0"/>
              <a:t>Begin 20</a:t>
            </a:r>
            <a:r>
              <a:rPr lang="nl-NL" baseline="30000" dirty="0" smtClean="0"/>
              <a:t>e</a:t>
            </a:r>
            <a:r>
              <a:rPr lang="nl-NL" dirty="0" smtClean="0"/>
              <a:t> eeuw zorgde het nationalisme ervoor dat mensen vijandig stonden tegenover andere landen / volken en bereid waren om oorlog te voeren voor hun land en tegen anderen.</a:t>
            </a:r>
          </a:p>
          <a:p>
            <a:endParaRPr lang="nl-NL"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1520" y="0"/>
            <a:ext cx="8435280" cy="4155926"/>
          </a:xfrm>
        </p:spPr>
        <p:txBody>
          <a:bodyPr>
            <a:noAutofit/>
          </a:bodyPr>
          <a:lstStyle/>
          <a:p>
            <a:pPr algn="l"/>
            <a:r>
              <a:rPr lang="nl-NL" sz="2400" b="1" dirty="0" smtClean="0"/>
              <a:t>In  Europa waren er landen waar veel volken woonden</a:t>
            </a:r>
            <a:br>
              <a:rPr lang="nl-NL" sz="2400" b="1" dirty="0" smtClean="0"/>
            </a:br>
            <a:r>
              <a:rPr lang="nl-NL" sz="2400" b="1" dirty="0" smtClean="0"/>
              <a:t/>
            </a:r>
            <a:br>
              <a:rPr lang="nl-NL" sz="2400" b="1" dirty="0" smtClean="0"/>
            </a:br>
            <a:r>
              <a:rPr lang="nl-NL" sz="2400" dirty="0" smtClean="0"/>
              <a:t>- Rusland</a:t>
            </a:r>
            <a:br>
              <a:rPr lang="nl-NL" sz="2400" dirty="0" smtClean="0"/>
            </a:br>
            <a:r>
              <a:rPr lang="nl-NL" sz="2400" dirty="0" smtClean="0"/>
              <a:t>- </a:t>
            </a:r>
            <a:r>
              <a:rPr lang="nl-NL" sz="2400" dirty="0" err="1" smtClean="0"/>
              <a:t>Oostenrijk-Hongarije</a:t>
            </a:r>
            <a:r>
              <a:rPr lang="nl-NL" sz="2400" dirty="0" smtClean="0"/>
              <a:t/>
            </a:r>
            <a:br>
              <a:rPr lang="nl-NL" sz="2400" dirty="0" smtClean="0"/>
            </a:br>
            <a:r>
              <a:rPr lang="nl-NL" sz="2400" dirty="0" smtClean="0"/>
              <a:t>- Ottomaanse Rijk </a:t>
            </a:r>
            <a:br>
              <a:rPr lang="nl-NL" sz="2400" dirty="0" smtClean="0"/>
            </a:br>
            <a:r>
              <a:rPr lang="nl-NL" sz="2400" dirty="0" smtClean="0"/>
              <a:t/>
            </a:r>
            <a:br>
              <a:rPr lang="nl-NL" sz="2400" dirty="0" smtClean="0"/>
            </a:br>
            <a:r>
              <a:rPr lang="nl-NL" sz="2400" i="1" dirty="0" smtClean="0"/>
              <a:t>Welk probleem hadden </a:t>
            </a:r>
            <a:br>
              <a:rPr lang="nl-NL" sz="2400" i="1" dirty="0" smtClean="0"/>
            </a:br>
            <a:r>
              <a:rPr lang="nl-NL" sz="2400" i="1" dirty="0" smtClean="0"/>
              <a:t>deze grote rijken? </a:t>
            </a:r>
            <a:br>
              <a:rPr lang="nl-NL" sz="2400" i="1" dirty="0" smtClean="0"/>
            </a:br>
            <a:r>
              <a:rPr lang="nl-NL" sz="2400" i="1" dirty="0" smtClean="0"/>
              <a:t>Denk aan het nationalisme…</a:t>
            </a:r>
            <a:r>
              <a:rPr lang="nl-NL" sz="2400" dirty="0" smtClean="0"/>
              <a:t/>
            </a:r>
            <a:br>
              <a:rPr lang="nl-NL" sz="2400" dirty="0" smtClean="0"/>
            </a:br>
            <a:endParaRPr lang="nl-NL" sz="2400" dirty="0"/>
          </a:p>
        </p:txBody>
      </p:sp>
      <p:pic>
        <p:nvPicPr>
          <p:cNvPr id="41987" name="Picture 3" descr="F:\klas 3\1914europa.jpg"/>
          <p:cNvPicPr>
            <a:picLocks noChangeAspect="1" noChangeArrowheads="1"/>
          </p:cNvPicPr>
          <p:nvPr/>
        </p:nvPicPr>
        <p:blipFill>
          <a:blip r:embed="rId2" cstate="print"/>
          <a:srcRect/>
          <a:stretch>
            <a:fillRect/>
          </a:stretch>
        </p:blipFill>
        <p:spPr bwMode="auto">
          <a:xfrm>
            <a:off x="4139952" y="915566"/>
            <a:ext cx="4835454" cy="367240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41480"/>
            <a:ext cx="8229600" cy="702078"/>
          </a:xfrm>
        </p:spPr>
        <p:txBody>
          <a:bodyPr>
            <a:normAutofit/>
          </a:bodyPr>
          <a:lstStyle/>
          <a:p>
            <a:r>
              <a:rPr lang="nl-NL" sz="3600" b="1" dirty="0" smtClean="0"/>
              <a:t>Imperialisme</a:t>
            </a:r>
            <a:endParaRPr lang="nl-NL" sz="3600" b="1" dirty="0"/>
          </a:p>
        </p:txBody>
      </p:sp>
      <p:sp>
        <p:nvSpPr>
          <p:cNvPr id="4" name="Tijdelijke aanduiding voor inhoud 3"/>
          <p:cNvSpPr>
            <a:spLocks noGrp="1"/>
          </p:cNvSpPr>
          <p:nvPr>
            <p:ph idx="1"/>
          </p:nvPr>
        </p:nvSpPr>
        <p:spPr>
          <a:xfrm>
            <a:off x="251520" y="789553"/>
            <a:ext cx="3744416" cy="3805070"/>
          </a:xfrm>
        </p:spPr>
        <p:txBody>
          <a:bodyPr>
            <a:noAutofit/>
          </a:bodyPr>
          <a:lstStyle/>
          <a:p>
            <a:pPr marL="0" indent="0">
              <a:buNone/>
            </a:pPr>
            <a:r>
              <a:rPr lang="nl-NL" sz="2000" b="1" dirty="0" smtClean="0"/>
              <a:t>In de vroege 20</a:t>
            </a:r>
            <a:r>
              <a:rPr lang="nl-NL" sz="2000" b="1" baseline="30000" dirty="0" smtClean="0"/>
              <a:t>e</a:t>
            </a:r>
            <a:r>
              <a:rPr lang="nl-NL" sz="2000" b="1" dirty="0" smtClean="0"/>
              <a:t> eeuw was het grootste deel van de wereld veroverd door Europese landen. Engeland had de meeste kolonies. </a:t>
            </a:r>
          </a:p>
          <a:p>
            <a:pPr marL="0" indent="0">
              <a:buNone/>
            </a:pPr>
            <a:endParaRPr lang="nl-NL" sz="2000" b="1" dirty="0" smtClean="0"/>
          </a:p>
          <a:p>
            <a:pPr marL="0" indent="0">
              <a:buNone/>
            </a:pPr>
            <a:r>
              <a:rPr lang="nl-NL" sz="2000" b="1" dirty="0" smtClean="0"/>
              <a:t>De Europese landen deden hun uiterste best om hun rijk te vergroten. Het was een race om kolonies. Dat zorgde voor spanningen tussen de landen.</a:t>
            </a:r>
          </a:p>
          <a:p>
            <a:pPr>
              <a:buNone/>
            </a:pPr>
            <a:endParaRPr lang="nl-NL" sz="2000" b="1" dirty="0" smtClean="0"/>
          </a:p>
          <a:p>
            <a:pPr>
              <a:buNone/>
            </a:pPr>
            <a:endParaRPr lang="nl-NL" sz="2000" b="1" dirty="0" smtClean="0"/>
          </a:p>
          <a:p>
            <a:pPr>
              <a:buNone/>
            </a:pPr>
            <a:r>
              <a:rPr lang="nl-NL" sz="2000" b="1" dirty="0" smtClean="0"/>
              <a:t>    </a:t>
            </a:r>
            <a:endParaRPr lang="nl-NL" sz="2000" b="1" dirty="0"/>
          </a:p>
        </p:txBody>
      </p:sp>
      <p:pic>
        <p:nvPicPr>
          <p:cNvPr id="5" name="Picture 2" descr="Drawing by Albert Hahn"/>
          <p:cNvPicPr>
            <a:picLocks noChangeAspect="1" noChangeArrowheads="1"/>
          </p:cNvPicPr>
          <p:nvPr/>
        </p:nvPicPr>
        <p:blipFill>
          <a:blip r:embed="rId2" cstate="print"/>
          <a:srcRect/>
          <a:stretch>
            <a:fillRect/>
          </a:stretch>
        </p:blipFill>
        <p:spPr bwMode="auto">
          <a:xfrm>
            <a:off x="4355976" y="843558"/>
            <a:ext cx="4145039" cy="33843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5978"/>
            <a:ext cx="8229600" cy="4526012"/>
          </a:xfrm>
        </p:spPr>
        <p:txBody>
          <a:bodyPr>
            <a:normAutofit/>
          </a:bodyPr>
          <a:lstStyle/>
          <a:p>
            <a:r>
              <a:rPr lang="nl-NL" sz="2800" dirty="0"/>
              <a:t/>
            </a:r>
            <a:br>
              <a:rPr lang="nl-NL" sz="2800" dirty="0"/>
            </a:br>
            <a:r>
              <a:rPr lang="nl-NL" sz="2800" dirty="0"/>
              <a:t> </a:t>
            </a:r>
            <a:br>
              <a:rPr lang="nl-NL" sz="2800" dirty="0"/>
            </a:br>
            <a:endParaRPr lang="nl-NL" sz="2800" dirty="0"/>
          </a:p>
        </p:txBody>
      </p:sp>
      <p:graphicFrame>
        <p:nvGraphicFramePr>
          <p:cNvPr id="4" name="Tabel 3"/>
          <p:cNvGraphicFramePr>
            <a:graphicFrameLocks noGrp="1"/>
          </p:cNvGraphicFramePr>
          <p:nvPr/>
        </p:nvGraphicFramePr>
        <p:xfrm>
          <a:off x="1043608" y="951570"/>
          <a:ext cx="6864424" cy="2715006"/>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192016">
                  <a:extLst>
                    <a:ext uri="{9D8B030D-6E8A-4147-A177-3AD203B41FA5}">
                      <a16:colId xmlns:a16="http://schemas.microsoft.com/office/drawing/2014/main" val="20001"/>
                    </a:ext>
                  </a:extLst>
                </a:gridCol>
              </a:tblGrid>
              <a:tr h="411480">
                <a:tc>
                  <a:txBody>
                    <a:bodyPr/>
                    <a:lstStyle/>
                    <a:p>
                      <a:r>
                        <a:rPr lang="nl-NL" sz="2300" baseline="0" dirty="0" smtClean="0"/>
                        <a:t>CENTRALEN             ↔</a:t>
                      </a:r>
                      <a:endParaRPr lang="nl-NL" sz="2300" baseline="0" dirty="0"/>
                    </a:p>
                  </a:txBody>
                  <a:tcPr marT="34290" marB="34290"/>
                </a:tc>
                <a:tc>
                  <a:txBody>
                    <a:bodyPr/>
                    <a:lstStyle/>
                    <a:p>
                      <a:r>
                        <a:rPr lang="nl-NL" sz="2300" baseline="0" dirty="0" smtClean="0"/>
                        <a:t>GEALLIEERDEN</a:t>
                      </a:r>
                      <a:endParaRPr lang="nl-NL" sz="2300" baseline="0" dirty="0"/>
                    </a:p>
                  </a:txBody>
                  <a:tcPr marT="34290" marB="34290"/>
                </a:tc>
                <a:extLst>
                  <a:ext uri="{0D108BD9-81ED-4DB2-BD59-A6C34878D82A}">
                    <a16:rowId xmlns:a16="http://schemas.microsoft.com/office/drawing/2014/main" val="10000"/>
                  </a:ext>
                </a:extLst>
              </a:tr>
              <a:tr h="394335">
                <a:tc>
                  <a:txBody>
                    <a:bodyPr/>
                    <a:lstStyle/>
                    <a:p>
                      <a:pPr>
                        <a:lnSpc>
                          <a:spcPct val="115000"/>
                        </a:lnSpc>
                        <a:spcAft>
                          <a:spcPts val="0"/>
                        </a:spcAft>
                      </a:pPr>
                      <a:r>
                        <a:rPr lang="nl-NL" sz="2300" dirty="0">
                          <a:latin typeface="Calibri"/>
                          <a:ea typeface="Calibri"/>
                          <a:cs typeface="Times New Roman"/>
                        </a:rPr>
                        <a:t>Duitsland</a:t>
                      </a: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dirty="0">
                          <a:latin typeface="Calibri"/>
                          <a:ea typeface="Calibri"/>
                          <a:cs typeface="Times New Roman"/>
                        </a:rPr>
                        <a:t>Rusland</a:t>
                      </a:r>
                      <a:endParaRPr lang="nl-NL" sz="8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4335">
                <a:tc>
                  <a:txBody>
                    <a:bodyPr/>
                    <a:lstStyle/>
                    <a:p>
                      <a:pPr>
                        <a:lnSpc>
                          <a:spcPct val="115000"/>
                        </a:lnSpc>
                        <a:spcAft>
                          <a:spcPts val="0"/>
                        </a:spcAft>
                      </a:pPr>
                      <a:r>
                        <a:rPr lang="nl-NL" sz="2300" dirty="0" err="1">
                          <a:latin typeface="Calibri"/>
                          <a:ea typeface="Calibri"/>
                          <a:cs typeface="Times New Roman"/>
                        </a:rPr>
                        <a:t>Oostenrijk-Hongarije</a:t>
                      </a: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a:latin typeface="Calibri"/>
                          <a:ea typeface="Calibri"/>
                          <a:cs typeface="Times New Roman"/>
                        </a:rPr>
                        <a:t>Servië</a:t>
                      </a:r>
                      <a:endParaRPr lang="nl-NL" sz="8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389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2300" dirty="0" smtClean="0">
                          <a:latin typeface="+mn-lt"/>
                          <a:ea typeface="Calibri"/>
                          <a:cs typeface="Times New Roman"/>
                        </a:rPr>
                        <a:t>Ottomaanse Rijk </a:t>
                      </a:r>
                    </a:p>
                    <a:p>
                      <a:pPr>
                        <a:lnSpc>
                          <a:spcPct val="115000"/>
                        </a:lnSpc>
                        <a:spcAft>
                          <a:spcPts val="0"/>
                        </a:spcAft>
                      </a:pP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a:latin typeface="Calibri"/>
                          <a:ea typeface="Calibri"/>
                          <a:cs typeface="Times New Roman"/>
                        </a:rPr>
                        <a:t>Frankrijk</a:t>
                      </a:r>
                      <a:endParaRPr lang="nl-NL" sz="8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389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2300" dirty="0" smtClean="0">
                          <a:latin typeface="+mn-lt"/>
                          <a:ea typeface="Calibri"/>
                          <a:cs typeface="Times New Roman"/>
                        </a:rPr>
                        <a:t>Bulgarije</a:t>
                      </a:r>
                    </a:p>
                    <a:p>
                      <a:pPr>
                        <a:lnSpc>
                          <a:spcPct val="115000"/>
                        </a:lnSpc>
                        <a:spcAft>
                          <a:spcPts val="0"/>
                        </a:spcAft>
                      </a:pP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a:latin typeface="Calibri"/>
                          <a:ea typeface="Calibri"/>
                          <a:cs typeface="Times New Roman"/>
                        </a:rPr>
                        <a:t>Groot-Brittanie</a:t>
                      </a:r>
                      <a:endParaRPr lang="nl-NL" sz="8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94335">
                <a:tc>
                  <a:txBody>
                    <a:bodyPr/>
                    <a:lstStyle/>
                    <a:p>
                      <a:endParaRPr lang="nl-NL" sz="1400" dirty="0"/>
                    </a:p>
                  </a:txBody>
                  <a:tcPr marT="34290" marB="34290"/>
                </a:tc>
                <a:tc>
                  <a:txBody>
                    <a:bodyPr/>
                    <a:lstStyle/>
                    <a:p>
                      <a:pPr>
                        <a:lnSpc>
                          <a:spcPct val="115000"/>
                        </a:lnSpc>
                        <a:spcAft>
                          <a:spcPts val="0"/>
                        </a:spcAft>
                      </a:pPr>
                      <a:r>
                        <a:rPr lang="nl-NL" sz="2300" dirty="0">
                          <a:latin typeface="Calibri"/>
                          <a:ea typeface="Calibri"/>
                          <a:cs typeface="Times New Roman"/>
                        </a:rPr>
                        <a:t>Verenigde Staten</a:t>
                      </a:r>
                      <a:endParaRPr lang="nl-NL" sz="8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517632" cy="843558"/>
          </a:xfrm>
        </p:spPr>
        <p:txBody>
          <a:bodyPr>
            <a:normAutofit/>
          </a:bodyPr>
          <a:lstStyle/>
          <a:p>
            <a:pPr algn="l"/>
            <a:r>
              <a:rPr lang="nl-NL" sz="3200" b="1" dirty="0" smtClean="0"/>
              <a:t>Militarisme </a:t>
            </a:r>
            <a:endParaRPr lang="nl-NL" sz="3200" b="1" dirty="0"/>
          </a:p>
        </p:txBody>
      </p:sp>
      <p:sp>
        <p:nvSpPr>
          <p:cNvPr id="3" name="Tijdelijke aanduiding voor inhoud 2"/>
          <p:cNvSpPr>
            <a:spLocks noGrp="1"/>
          </p:cNvSpPr>
          <p:nvPr>
            <p:ph idx="1"/>
          </p:nvPr>
        </p:nvSpPr>
        <p:spPr>
          <a:xfrm>
            <a:off x="0" y="681540"/>
            <a:ext cx="4211960" cy="5058562"/>
          </a:xfrm>
        </p:spPr>
        <p:txBody>
          <a:bodyPr>
            <a:normAutofit/>
          </a:bodyPr>
          <a:lstStyle/>
          <a:p>
            <a:pPr>
              <a:buNone/>
            </a:pPr>
            <a:r>
              <a:rPr lang="nl-NL" dirty="0" smtClean="0"/>
              <a:t>   </a:t>
            </a:r>
            <a:r>
              <a:rPr lang="nl-NL" sz="2400" dirty="0" smtClean="0"/>
              <a:t>- Het bewonderen en vereren </a:t>
            </a:r>
            <a:br>
              <a:rPr lang="nl-NL" sz="2400" dirty="0" smtClean="0"/>
            </a:br>
            <a:r>
              <a:rPr lang="nl-NL" sz="2400" dirty="0" smtClean="0"/>
              <a:t> van alles wat met het leger  </a:t>
            </a:r>
            <a:br>
              <a:rPr lang="nl-NL" sz="2400" dirty="0" smtClean="0"/>
            </a:br>
            <a:r>
              <a:rPr lang="nl-NL" sz="2400" dirty="0" smtClean="0"/>
              <a:t> en oorlogvoering te maken </a:t>
            </a:r>
            <a:br>
              <a:rPr lang="nl-NL" sz="2400" dirty="0" smtClean="0"/>
            </a:br>
            <a:r>
              <a:rPr lang="nl-NL" sz="2400" dirty="0" smtClean="0"/>
              <a:t> heeft.</a:t>
            </a:r>
            <a:br>
              <a:rPr lang="nl-NL" sz="2400" dirty="0" smtClean="0"/>
            </a:br>
            <a:endParaRPr lang="nl-NL" sz="2400" dirty="0" smtClean="0"/>
          </a:p>
          <a:p>
            <a:pPr>
              <a:buNone/>
            </a:pPr>
            <a:r>
              <a:rPr lang="nl-NL" sz="2400" dirty="0" smtClean="0"/>
              <a:t>     - Veel militair vertoon (wapens, uniform, parades).</a:t>
            </a:r>
            <a:br>
              <a:rPr lang="nl-NL" sz="2400" dirty="0" smtClean="0"/>
            </a:br>
            <a:endParaRPr lang="nl-NL" sz="2400" dirty="0" smtClean="0"/>
          </a:p>
          <a:p>
            <a:pPr>
              <a:buNone/>
            </a:pPr>
            <a:r>
              <a:rPr lang="nl-NL" sz="2400" dirty="0" smtClean="0"/>
              <a:t>     - Het land wil zijn militaire  </a:t>
            </a:r>
            <a:br>
              <a:rPr lang="nl-NL" sz="2400" dirty="0" smtClean="0"/>
            </a:br>
            <a:r>
              <a:rPr lang="nl-NL" sz="2400" dirty="0" smtClean="0"/>
              <a:t>  macht versterken.</a:t>
            </a:r>
          </a:p>
          <a:p>
            <a:pPr>
              <a:buNone/>
            </a:pPr>
            <a:r>
              <a:rPr lang="nl-NL" sz="2800" dirty="0" smtClean="0"/>
              <a:t>	</a:t>
            </a:r>
          </a:p>
          <a:p>
            <a:pPr>
              <a:buNone/>
            </a:pPr>
            <a:r>
              <a:rPr lang="nl-NL" sz="2800" dirty="0" smtClean="0"/>
              <a:t>	</a:t>
            </a:r>
            <a:endParaRPr lang="nl-NL" sz="2800" dirty="0"/>
          </a:p>
        </p:txBody>
      </p:sp>
      <p:pic>
        <p:nvPicPr>
          <p:cNvPr id="6" name="Picture 4" descr="C:\Users\Ilaiza\Documents\onderwijs\klas 3 GS\WOI\plaatjes WOI\DU-O-H-OTT.jpg"/>
          <p:cNvPicPr>
            <a:picLocks noChangeAspect="1" noChangeArrowheads="1"/>
          </p:cNvPicPr>
          <p:nvPr/>
        </p:nvPicPr>
        <p:blipFill>
          <a:blip r:embed="rId2" cstate="print"/>
          <a:srcRect/>
          <a:stretch>
            <a:fillRect/>
          </a:stretch>
        </p:blipFill>
        <p:spPr bwMode="auto">
          <a:xfrm>
            <a:off x="4572000" y="915566"/>
            <a:ext cx="4032448" cy="24277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99542"/>
          </a:xfrm>
        </p:spPr>
        <p:txBody>
          <a:bodyPr>
            <a:normAutofit/>
          </a:bodyPr>
          <a:lstStyle/>
          <a:p>
            <a:r>
              <a:rPr lang="nl-NL" sz="3200" b="1" dirty="0" smtClean="0"/>
              <a:t>Wapenwedloop</a:t>
            </a:r>
            <a:endParaRPr lang="nl-NL" sz="3200" b="1" dirty="0"/>
          </a:p>
        </p:txBody>
      </p:sp>
      <p:sp>
        <p:nvSpPr>
          <p:cNvPr id="3" name="Tijdelijke aanduiding voor inhoud 2"/>
          <p:cNvSpPr>
            <a:spLocks noGrp="1"/>
          </p:cNvSpPr>
          <p:nvPr>
            <p:ph idx="1"/>
          </p:nvPr>
        </p:nvSpPr>
        <p:spPr>
          <a:xfrm>
            <a:off x="0" y="681540"/>
            <a:ext cx="4139952" cy="4122457"/>
          </a:xfrm>
        </p:spPr>
        <p:txBody>
          <a:bodyPr>
            <a:normAutofit fontScale="85000" lnSpcReduction="20000"/>
          </a:bodyPr>
          <a:lstStyle/>
          <a:p>
            <a:pPr>
              <a:buNone/>
            </a:pPr>
            <a:r>
              <a:rPr lang="nl-NL" dirty="0" smtClean="0"/>
              <a:t>    </a:t>
            </a:r>
            <a:r>
              <a:rPr lang="nl-NL" sz="2800" dirty="0" smtClean="0"/>
              <a:t>Kolonies veroveren kan </a:t>
            </a:r>
          </a:p>
          <a:p>
            <a:pPr>
              <a:buNone/>
            </a:pPr>
            <a:r>
              <a:rPr lang="nl-NL" sz="2800" dirty="0" smtClean="0"/>
              <a:t>     alleen met grote legers </a:t>
            </a:r>
          </a:p>
          <a:p>
            <a:pPr>
              <a:buNone/>
            </a:pPr>
            <a:r>
              <a:rPr lang="nl-NL" sz="2800" dirty="0" smtClean="0"/>
              <a:t>     en een goede oorlogsvloot. </a:t>
            </a:r>
          </a:p>
          <a:p>
            <a:pPr>
              <a:buNone/>
            </a:pPr>
            <a:endParaRPr lang="nl-NL" sz="2800" dirty="0" smtClean="0"/>
          </a:p>
          <a:p>
            <a:pPr>
              <a:buNone/>
            </a:pPr>
            <a:r>
              <a:rPr lang="nl-NL" sz="2800" dirty="0" smtClean="0"/>
              <a:t>     Zo leidde het imperialisme </a:t>
            </a:r>
            <a:br>
              <a:rPr lang="nl-NL" sz="2800" dirty="0" smtClean="0"/>
            </a:br>
            <a:r>
              <a:rPr lang="nl-NL" sz="2800" dirty="0" smtClean="0"/>
              <a:t>tot een </a:t>
            </a:r>
            <a:r>
              <a:rPr lang="nl-NL" sz="2800" u="sng" dirty="0" smtClean="0"/>
              <a:t>wapenwedloop</a:t>
            </a:r>
            <a:r>
              <a:rPr lang="nl-NL" sz="2800" dirty="0" smtClean="0"/>
              <a:t>. </a:t>
            </a:r>
          </a:p>
          <a:p>
            <a:pPr>
              <a:buNone/>
            </a:pPr>
            <a:r>
              <a:rPr lang="nl-NL" sz="2800" dirty="0" smtClean="0"/>
              <a:t/>
            </a:r>
            <a:br>
              <a:rPr lang="nl-NL" sz="2800" dirty="0" smtClean="0"/>
            </a:br>
            <a:r>
              <a:rPr lang="nl-NL" sz="2800" dirty="0" smtClean="0"/>
              <a:t>Door de </a:t>
            </a:r>
            <a:r>
              <a:rPr lang="nl-NL" sz="2800" u="sng" dirty="0" smtClean="0"/>
              <a:t>industrialisatie</a:t>
            </a:r>
            <a:r>
              <a:rPr lang="nl-NL" sz="2800" dirty="0" smtClean="0"/>
              <a:t> </a:t>
            </a:r>
            <a:br>
              <a:rPr lang="nl-NL" sz="2800" dirty="0" smtClean="0"/>
            </a:br>
            <a:r>
              <a:rPr lang="nl-NL" sz="2800" dirty="0" smtClean="0"/>
              <a:t>konden er veel nieuwe </a:t>
            </a:r>
            <a:br>
              <a:rPr lang="nl-NL" sz="2800" dirty="0" smtClean="0"/>
            </a:br>
            <a:r>
              <a:rPr lang="nl-NL" sz="2800" dirty="0" smtClean="0"/>
              <a:t>dodelijke wapens worden </a:t>
            </a:r>
          </a:p>
          <a:p>
            <a:pPr>
              <a:buNone/>
            </a:pPr>
            <a:r>
              <a:rPr lang="nl-NL" sz="2800" dirty="0" smtClean="0"/>
              <a:t>     geproduceerd.</a:t>
            </a:r>
            <a:endParaRPr lang="nl-NL" sz="2800" dirty="0"/>
          </a:p>
        </p:txBody>
      </p:sp>
      <p:pic>
        <p:nvPicPr>
          <p:cNvPr id="6147" name="Picture 3" descr="F:\klas 3\01-Chilwell%20munitiefabriek.jpg"/>
          <p:cNvPicPr>
            <a:picLocks noChangeAspect="1" noChangeArrowheads="1"/>
          </p:cNvPicPr>
          <p:nvPr/>
        </p:nvPicPr>
        <p:blipFill>
          <a:blip r:embed="rId2" cstate="print"/>
          <a:srcRect/>
          <a:stretch>
            <a:fillRect/>
          </a:stretch>
        </p:blipFill>
        <p:spPr bwMode="auto">
          <a:xfrm>
            <a:off x="4211960" y="915566"/>
            <a:ext cx="4686948" cy="324036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54" descr="http://monarchus.files.wordpress.com/2010/12/kaiserwilhelmii.jpg"/>
          <p:cNvPicPr>
            <a:picLocks noChangeAspect="1" noChangeArrowheads="1"/>
          </p:cNvPicPr>
          <p:nvPr/>
        </p:nvPicPr>
        <p:blipFill>
          <a:blip r:embed="rId2" cstate="print"/>
          <a:srcRect/>
          <a:stretch>
            <a:fillRect/>
          </a:stretch>
        </p:blipFill>
        <p:spPr bwMode="auto">
          <a:xfrm>
            <a:off x="3347864" y="771550"/>
            <a:ext cx="2417411" cy="3384376"/>
          </a:xfrm>
          <a:prstGeom prst="rect">
            <a:avLst/>
          </a:prstGeom>
          <a:noFill/>
          <a:ln w="9525">
            <a:noFill/>
            <a:miter lim="800000"/>
            <a:headEnd/>
            <a:tailEnd/>
          </a:ln>
        </p:spPr>
      </p:pic>
      <p:pic>
        <p:nvPicPr>
          <p:cNvPr id="1027" name="Afbeelding 55" descr="http://a66c7b.medialib.glogster.com/media/3c/3c383c06d5a4c41bc2bfdff2a895a155ea586bd7db8ecc5578bd6acecc9f3713/nicolas-ii-jpg.jpg"/>
          <p:cNvPicPr>
            <a:picLocks noChangeAspect="1" noChangeArrowheads="1"/>
          </p:cNvPicPr>
          <p:nvPr/>
        </p:nvPicPr>
        <p:blipFill>
          <a:blip r:embed="rId3" cstate="print"/>
          <a:srcRect/>
          <a:stretch>
            <a:fillRect/>
          </a:stretch>
        </p:blipFill>
        <p:spPr bwMode="auto">
          <a:xfrm>
            <a:off x="6228184" y="771550"/>
            <a:ext cx="2651354" cy="3384376"/>
          </a:xfrm>
          <a:prstGeom prst="rect">
            <a:avLst/>
          </a:prstGeom>
          <a:noFill/>
          <a:ln w="9525">
            <a:noFill/>
            <a:miter lim="800000"/>
            <a:headEnd/>
            <a:tailEnd/>
          </a:ln>
        </p:spPr>
      </p:pic>
      <p:pic>
        <p:nvPicPr>
          <p:cNvPr id="1028" name="Afbeelding 57" descr="http://www.wikikids.nl/images/3/3f/GeorgeVUnitedKingdom.jpg"/>
          <p:cNvPicPr>
            <a:picLocks noChangeAspect="1" noChangeArrowheads="1"/>
          </p:cNvPicPr>
          <p:nvPr/>
        </p:nvPicPr>
        <p:blipFill>
          <a:blip r:embed="rId4" cstate="print"/>
          <a:srcRect/>
          <a:stretch>
            <a:fillRect/>
          </a:stretch>
        </p:blipFill>
        <p:spPr bwMode="auto">
          <a:xfrm>
            <a:off x="467544" y="771550"/>
            <a:ext cx="2333797" cy="333180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4526012"/>
          </a:xfrm>
        </p:spPr>
        <p:txBody>
          <a:bodyPr>
            <a:normAutofit/>
          </a:bodyPr>
          <a:lstStyle/>
          <a:p>
            <a:pPr algn="l"/>
            <a:r>
              <a:rPr lang="nl-NL" sz="3600" b="1" dirty="0" smtClean="0"/>
              <a:t>Terugblik</a:t>
            </a:r>
            <a:r>
              <a:rPr lang="nl-NL" sz="3600" dirty="0" smtClean="0"/>
              <a:t/>
            </a:r>
            <a:br>
              <a:rPr lang="nl-NL" sz="3600" dirty="0" smtClean="0"/>
            </a:br>
            <a:r>
              <a:rPr lang="nl-NL" sz="3600" dirty="0" smtClean="0"/>
              <a:t/>
            </a:r>
            <a:br>
              <a:rPr lang="nl-NL" sz="3600" dirty="0" smtClean="0"/>
            </a:br>
            <a:r>
              <a:rPr lang="nl-NL" sz="2800" dirty="0" smtClean="0"/>
              <a:t>1. Welke landen stonden in WOI tegenover elkaar?</a:t>
            </a:r>
            <a:br>
              <a:rPr lang="nl-NL" sz="2800" dirty="0" smtClean="0"/>
            </a:br>
            <a:r>
              <a:rPr lang="nl-NL" sz="2800" dirty="0" smtClean="0"/>
              <a:t/>
            </a:r>
            <a:br>
              <a:rPr lang="nl-NL" sz="2800" dirty="0" smtClean="0"/>
            </a:br>
            <a:r>
              <a:rPr lang="nl-NL" sz="2800" dirty="0" smtClean="0"/>
              <a:t>2. Wat was de aanleiding tot WOI?</a:t>
            </a:r>
            <a:br>
              <a:rPr lang="nl-NL" sz="2800" dirty="0" smtClean="0"/>
            </a:br>
            <a:r>
              <a:rPr lang="nl-NL" sz="2800" dirty="0" smtClean="0"/>
              <a:t/>
            </a:r>
            <a:br>
              <a:rPr lang="nl-NL" sz="2800" dirty="0" smtClean="0"/>
            </a:br>
            <a:r>
              <a:rPr lang="nl-NL" sz="2800" dirty="0" smtClean="0"/>
              <a:t>3. Door wie en waarom werd deze aanslag gepleegd?</a:t>
            </a:r>
            <a:br>
              <a:rPr lang="nl-NL" sz="2800" dirty="0" smtClean="0"/>
            </a:br>
            <a:r>
              <a:rPr lang="nl-NL" sz="2800" dirty="0" smtClean="0"/>
              <a:t/>
            </a:r>
            <a:br>
              <a:rPr lang="nl-NL" sz="2800" dirty="0" smtClean="0"/>
            </a:br>
            <a:r>
              <a:rPr lang="nl-NL" sz="2800" dirty="0" smtClean="0"/>
              <a:t>4. Welke oorzaken hebben we de vorige les besproken?</a:t>
            </a:r>
            <a:endParaRPr lang="nl-NL" sz="2800" dirty="0"/>
          </a:p>
        </p:txBody>
      </p:sp>
    </p:spTree>
    <p:extLst>
      <p:ext uri="{BB962C8B-B14F-4D97-AF65-F5344CB8AC3E}">
        <p14:creationId xmlns:p14="http://schemas.microsoft.com/office/powerpoint/2010/main" val="994254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5978"/>
            <a:ext cx="8229600" cy="4526012"/>
          </a:xfrm>
        </p:spPr>
        <p:txBody>
          <a:bodyPr>
            <a:normAutofit/>
          </a:bodyPr>
          <a:lstStyle/>
          <a:p>
            <a:r>
              <a:rPr lang="nl-NL" sz="2800" dirty="0"/>
              <a:t/>
            </a:r>
            <a:br>
              <a:rPr lang="nl-NL" sz="2800" dirty="0"/>
            </a:br>
            <a:r>
              <a:rPr lang="nl-NL" sz="2800" dirty="0"/>
              <a:t> </a:t>
            </a:r>
            <a:br>
              <a:rPr lang="nl-NL" sz="2800" dirty="0"/>
            </a:br>
            <a:endParaRPr lang="nl-NL" sz="2800" dirty="0"/>
          </a:p>
        </p:txBody>
      </p:sp>
      <p:graphicFrame>
        <p:nvGraphicFramePr>
          <p:cNvPr id="4" name="Tabel 3"/>
          <p:cNvGraphicFramePr>
            <a:graphicFrameLocks noGrp="1"/>
          </p:cNvGraphicFramePr>
          <p:nvPr/>
        </p:nvGraphicFramePr>
        <p:xfrm>
          <a:off x="1043608" y="951570"/>
          <a:ext cx="6864424" cy="2715006"/>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192016">
                  <a:extLst>
                    <a:ext uri="{9D8B030D-6E8A-4147-A177-3AD203B41FA5}">
                      <a16:colId xmlns:a16="http://schemas.microsoft.com/office/drawing/2014/main" val="20001"/>
                    </a:ext>
                  </a:extLst>
                </a:gridCol>
              </a:tblGrid>
              <a:tr h="411480">
                <a:tc>
                  <a:txBody>
                    <a:bodyPr/>
                    <a:lstStyle/>
                    <a:p>
                      <a:r>
                        <a:rPr lang="nl-NL" sz="2300" baseline="0" dirty="0" smtClean="0"/>
                        <a:t>CENTRALEN             ↔</a:t>
                      </a:r>
                      <a:endParaRPr lang="nl-NL" sz="2300" baseline="0" dirty="0"/>
                    </a:p>
                  </a:txBody>
                  <a:tcPr marT="34290" marB="34290"/>
                </a:tc>
                <a:tc>
                  <a:txBody>
                    <a:bodyPr/>
                    <a:lstStyle/>
                    <a:p>
                      <a:r>
                        <a:rPr lang="nl-NL" sz="2300" baseline="0" dirty="0" smtClean="0"/>
                        <a:t>GEALLIEERDEN</a:t>
                      </a:r>
                      <a:endParaRPr lang="nl-NL" sz="2300" baseline="0" dirty="0"/>
                    </a:p>
                  </a:txBody>
                  <a:tcPr marT="34290" marB="34290"/>
                </a:tc>
                <a:extLst>
                  <a:ext uri="{0D108BD9-81ED-4DB2-BD59-A6C34878D82A}">
                    <a16:rowId xmlns:a16="http://schemas.microsoft.com/office/drawing/2014/main" val="10000"/>
                  </a:ext>
                </a:extLst>
              </a:tr>
              <a:tr h="394335">
                <a:tc>
                  <a:txBody>
                    <a:bodyPr/>
                    <a:lstStyle/>
                    <a:p>
                      <a:pPr>
                        <a:lnSpc>
                          <a:spcPct val="115000"/>
                        </a:lnSpc>
                        <a:spcAft>
                          <a:spcPts val="0"/>
                        </a:spcAft>
                      </a:pPr>
                      <a:r>
                        <a:rPr lang="nl-NL" sz="2300" dirty="0">
                          <a:latin typeface="Calibri"/>
                          <a:ea typeface="Calibri"/>
                          <a:cs typeface="Times New Roman"/>
                        </a:rPr>
                        <a:t>Duitsland</a:t>
                      </a: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dirty="0">
                          <a:latin typeface="Calibri"/>
                          <a:ea typeface="Calibri"/>
                          <a:cs typeface="Times New Roman"/>
                        </a:rPr>
                        <a:t>Rusland</a:t>
                      </a:r>
                      <a:endParaRPr lang="nl-NL" sz="8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4335">
                <a:tc>
                  <a:txBody>
                    <a:bodyPr/>
                    <a:lstStyle/>
                    <a:p>
                      <a:pPr>
                        <a:lnSpc>
                          <a:spcPct val="115000"/>
                        </a:lnSpc>
                        <a:spcAft>
                          <a:spcPts val="0"/>
                        </a:spcAft>
                      </a:pPr>
                      <a:r>
                        <a:rPr lang="nl-NL" sz="2300" dirty="0" err="1">
                          <a:latin typeface="Calibri"/>
                          <a:ea typeface="Calibri"/>
                          <a:cs typeface="Times New Roman"/>
                        </a:rPr>
                        <a:t>Oostenrijk-Hongarije</a:t>
                      </a: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a:latin typeface="Calibri"/>
                          <a:ea typeface="Calibri"/>
                          <a:cs typeface="Times New Roman"/>
                        </a:rPr>
                        <a:t>Servië</a:t>
                      </a:r>
                      <a:endParaRPr lang="nl-NL" sz="8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389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2300" dirty="0" smtClean="0">
                          <a:latin typeface="+mn-lt"/>
                          <a:ea typeface="Calibri"/>
                          <a:cs typeface="Times New Roman"/>
                        </a:rPr>
                        <a:t>Ottomaanse Rijk </a:t>
                      </a:r>
                    </a:p>
                    <a:p>
                      <a:pPr>
                        <a:lnSpc>
                          <a:spcPct val="115000"/>
                        </a:lnSpc>
                        <a:spcAft>
                          <a:spcPts val="0"/>
                        </a:spcAft>
                      </a:pP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a:latin typeface="Calibri"/>
                          <a:ea typeface="Calibri"/>
                          <a:cs typeface="Times New Roman"/>
                        </a:rPr>
                        <a:t>Frankrijk</a:t>
                      </a:r>
                      <a:endParaRPr lang="nl-NL" sz="8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389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2300" dirty="0" smtClean="0">
                          <a:latin typeface="+mn-lt"/>
                          <a:ea typeface="Calibri"/>
                          <a:cs typeface="Times New Roman"/>
                        </a:rPr>
                        <a:t>Bulgarije</a:t>
                      </a:r>
                    </a:p>
                    <a:p>
                      <a:pPr>
                        <a:lnSpc>
                          <a:spcPct val="115000"/>
                        </a:lnSpc>
                        <a:spcAft>
                          <a:spcPts val="0"/>
                        </a:spcAft>
                      </a:pPr>
                      <a:endParaRPr lang="nl-NL" sz="800" dirty="0">
                        <a:latin typeface="Calibri"/>
                        <a:ea typeface="Calibri"/>
                        <a:cs typeface="Times New Roman"/>
                      </a:endParaRPr>
                    </a:p>
                  </a:txBody>
                  <a:tcPr marL="68580" marR="68580" marT="0" marB="0"/>
                </a:tc>
                <a:tc>
                  <a:txBody>
                    <a:bodyPr/>
                    <a:lstStyle/>
                    <a:p>
                      <a:pPr>
                        <a:lnSpc>
                          <a:spcPct val="115000"/>
                        </a:lnSpc>
                        <a:spcAft>
                          <a:spcPts val="0"/>
                        </a:spcAft>
                      </a:pPr>
                      <a:r>
                        <a:rPr lang="nl-NL" sz="2300">
                          <a:latin typeface="Calibri"/>
                          <a:ea typeface="Calibri"/>
                          <a:cs typeface="Times New Roman"/>
                        </a:rPr>
                        <a:t>Groot-Brittanie</a:t>
                      </a:r>
                      <a:endParaRPr lang="nl-NL" sz="8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94335">
                <a:tc>
                  <a:txBody>
                    <a:bodyPr/>
                    <a:lstStyle/>
                    <a:p>
                      <a:endParaRPr lang="nl-NL" sz="1400" dirty="0"/>
                    </a:p>
                  </a:txBody>
                  <a:tcPr marT="34290" marB="34290"/>
                </a:tc>
                <a:tc>
                  <a:txBody>
                    <a:bodyPr/>
                    <a:lstStyle/>
                    <a:p>
                      <a:pPr>
                        <a:lnSpc>
                          <a:spcPct val="115000"/>
                        </a:lnSpc>
                        <a:spcAft>
                          <a:spcPts val="0"/>
                        </a:spcAft>
                      </a:pPr>
                      <a:r>
                        <a:rPr lang="nl-NL" sz="2300" dirty="0">
                          <a:latin typeface="Calibri"/>
                          <a:ea typeface="Calibri"/>
                          <a:cs typeface="Times New Roman"/>
                        </a:rPr>
                        <a:t>Verenigde Staten</a:t>
                      </a:r>
                      <a:endParaRPr lang="nl-NL" sz="8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605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5978"/>
            <a:ext cx="8686800" cy="4937522"/>
          </a:xfrm>
        </p:spPr>
        <p:txBody>
          <a:bodyPr>
            <a:normAutofit fontScale="90000"/>
          </a:bodyPr>
          <a:lstStyle/>
          <a:p>
            <a:pPr algn="l"/>
            <a:r>
              <a:rPr lang="nl-NL" sz="3600" b="1" dirty="0" smtClean="0"/>
              <a:t>Oorzaken Eerste Wereldoorlog</a:t>
            </a:r>
            <a:br>
              <a:rPr lang="nl-NL" sz="3600" b="1" dirty="0" smtClean="0"/>
            </a:br>
            <a:r>
              <a:rPr lang="nl-NL" sz="3600" b="1" dirty="0" smtClean="0"/>
              <a:t/>
            </a:r>
            <a:br>
              <a:rPr lang="nl-NL" sz="3600" b="1" dirty="0" smtClean="0"/>
            </a:br>
            <a:r>
              <a:rPr lang="nl-NL" sz="3600" dirty="0" smtClean="0"/>
              <a:t>1. </a:t>
            </a:r>
            <a:r>
              <a:rPr lang="nl-NL" sz="3600" dirty="0"/>
              <a:t>Bondgenootschappen</a:t>
            </a:r>
            <a:r>
              <a:rPr lang="nl-NL" sz="3600" b="1" dirty="0" smtClean="0"/>
              <a:t/>
            </a:r>
            <a:br>
              <a:rPr lang="nl-NL" sz="3600" b="1" dirty="0" smtClean="0"/>
            </a:br>
            <a:r>
              <a:rPr lang="nl-NL" sz="3600" dirty="0" smtClean="0"/>
              <a:t>2. Machtstegenstellingen tussen de landen </a:t>
            </a:r>
            <a:br>
              <a:rPr lang="nl-NL" sz="3600" dirty="0" smtClean="0"/>
            </a:br>
            <a:r>
              <a:rPr lang="nl-NL" sz="3600" dirty="0" smtClean="0"/>
              <a:t>3. Imperialisme </a:t>
            </a:r>
            <a:br>
              <a:rPr lang="nl-NL" sz="3600" dirty="0" smtClean="0"/>
            </a:br>
            <a:r>
              <a:rPr lang="nl-NL" sz="3600" dirty="0" smtClean="0"/>
              <a:t>4. Nationalisme </a:t>
            </a:r>
            <a:br>
              <a:rPr lang="nl-NL" sz="3600" dirty="0" smtClean="0"/>
            </a:br>
            <a:r>
              <a:rPr lang="nl-NL" sz="3600" dirty="0" smtClean="0"/>
              <a:t>5. Militarisme </a:t>
            </a:r>
            <a:br>
              <a:rPr lang="nl-NL" sz="3600" dirty="0" smtClean="0"/>
            </a:br>
            <a:r>
              <a:rPr lang="nl-NL" sz="3600" dirty="0" smtClean="0"/>
              <a:t>6. Industrialisatie + wapenwedloop</a:t>
            </a:r>
            <a:br>
              <a:rPr lang="nl-NL" sz="3600" dirty="0" smtClean="0"/>
            </a:br>
            <a:r>
              <a:rPr lang="nl-NL" sz="2800" dirty="0" smtClean="0"/>
              <a:t/>
            </a:r>
            <a:br>
              <a:rPr lang="nl-NL" sz="2800" dirty="0" smtClean="0"/>
            </a:br>
            <a:endParaRPr lang="nl-NL" sz="2800" dirty="0"/>
          </a:p>
        </p:txBody>
      </p:sp>
    </p:spTree>
    <p:extLst>
      <p:ext uri="{BB962C8B-B14F-4D97-AF65-F5344CB8AC3E}">
        <p14:creationId xmlns:p14="http://schemas.microsoft.com/office/powerpoint/2010/main" val="2990475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406469" y="-1427"/>
            <a:ext cx="4175306" cy="514492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4814043"/>
          </a:xfrm>
        </p:spPr>
        <p:txBody>
          <a:bodyPr/>
          <a:lstStyle/>
          <a:p>
            <a:r>
              <a:rPr lang="nl-NL" u="sng" dirty="0" smtClean="0"/>
              <a:t>Aan de slag</a:t>
            </a:r>
            <a:r>
              <a:rPr lang="nl-NL" dirty="0" smtClean="0"/>
              <a:t/>
            </a:r>
            <a:br>
              <a:rPr lang="nl-NL" dirty="0" smtClean="0"/>
            </a:br>
            <a:r>
              <a:rPr lang="nl-NL" dirty="0" err="1" smtClean="0"/>
              <a:t>Lz</a:t>
            </a:r>
            <a:r>
              <a:rPr lang="nl-NL" dirty="0" smtClean="0"/>
              <a:t> stencils WOI blz. 1 t/m 5</a:t>
            </a:r>
            <a:br>
              <a:rPr lang="nl-NL" dirty="0" smtClean="0"/>
            </a:br>
            <a:r>
              <a:rPr lang="nl-NL" dirty="0" err="1" smtClean="0"/>
              <a:t>Mk</a:t>
            </a:r>
            <a:r>
              <a:rPr lang="nl-NL" dirty="0" smtClean="0"/>
              <a:t>. Vragen op blz. 6</a:t>
            </a:r>
            <a:endParaRPr lang="nl-NL" dirty="0"/>
          </a:p>
        </p:txBody>
      </p:sp>
    </p:spTree>
    <p:extLst>
      <p:ext uri="{BB962C8B-B14F-4D97-AF65-F5344CB8AC3E}">
        <p14:creationId xmlns:p14="http://schemas.microsoft.com/office/powerpoint/2010/main" val="85045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4021956"/>
          </a:xfrm>
        </p:spPr>
        <p:txBody>
          <a:bodyPr>
            <a:normAutofit fontScale="90000"/>
          </a:bodyPr>
          <a:lstStyle/>
          <a:p>
            <a:pPr algn="l"/>
            <a:r>
              <a:rPr lang="nl-NL" sz="4000" b="1" dirty="0" smtClean="0"/>
              <a:t>Opdracht:</a:t>
            </a:r>
            <a:r>
              <a:rPr lang="nl-NL" sz="4000" dirty="0" smtClean="0"/>
              <a:t/>
            </a:r>
            <a:br>
              <a:rPr lang="nl-NL" sz="4000" dirty="0" smtClean="0"/>
            </a:br>
            <a:r>
              <a:rPr lang="nl-NL" sz="4000" dirty="0" smtClean="0"/>
              <a:t>Ieder groepje krijgt een oorzaak/aanleiding van WOI en presenteert dit voor de klas:</a:t>
            </a:r>
            <a:br>
              <a:rPr lang="nl-NL" sz="4000" dirty="0" smtClean="0"/>
            </a:br>
            <a:r>
              <a:rPr lang="nl-NL" sz="4000" dirty="0" smtClean="0"/>
              <a:t/>
            </a:r>
            <a:br>
              <a:rPr lang="nl-NL" sz="4000" dirty="0" smtClean="0"/>
            </a:br>
            <a:r>
              <a:rPr lang="nl-NL" sz="4000" dirty="0" smtClean="0"/>
              <a:t>1. Uitbeelden </a:t>
            </a:r>
            <a:br>
              <a:rPr lang="nl-NL" sz="4000" dirty="0" smtClean="0"/>
            </a:br>
            <a:r>
              <a:rPr lang="nl-NL" sz="4000" dirty="0" smtClean="0"/>
              <a:t>2. Uitleggen waarom het een oorzaak is.</a:t>
            </a:r>
            <a:r>
              <a:rPr lang="nl-NL" dirty="0" smtClean="0"/>
              <a:t/>
            </a:r>
            <a:br>
              <a:rPr lang="nl-NL" dirty="0" smtClean="0"/>
            </a:br>
            <a:r>
              <a:rPr lang="nl-NL" dirty="0" smtClean="0"/>
              <a:t> </a:t>
            </a:r>
            <a:endParaRPr lang="nl-NL"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529568"/>
          </a:xfrm>
        </p:spPr>
        <p:txBody>
          <a:bodyPr>
            <a:normAutofit fontScale="90000"/>
          </a:bodyPr>
          <a:lstStyle/>
          <a:p>
            <a:r>
              <a:rPr lang="nl-NL" b="1" dirty="0" smtClean="0"/>
              <a:t>Het Duitse </a:t>
            </a:r>
            <a:r>
              <a:rPr lang="nl-NL" b="1" dirty="0" err="1" smtClean="0"/>
              <a:t>Schlieffenplan</a:t>
            </a:r>
            <a:r>
              <a:rPr lang="nl-NL" b="1" dirty="0" smtClean="0"/>
              <a:t> </a:t>
            </a:r>
            <a:endParaRPr lang="nl-NL" b="1" dirty="0"/>
          </a:p>
        </p:txBody>
      </p:sp>
      <p:sp>
        <p:nvSpPr>
          <p:cNvPr id="3" name="Tijdelijke aanduiding voor inhoud 2"/>
          <p:cNvSpPr>
            <a:spLocks noGrp="1"/>
          </p:cNvSpPr>
          <p:nvPr>
            <p:ph idx="1"/>
          </p:nvPr>
        </p:nvSpPr>
        <p:spPr>
          <a:xfrm>
            <a:off x="467544" y="1059582"/>
            <a:ext cx="8352928" cy="3672408"/>
          </a:xfrm>
        </p:spPr>
        <p:txBody>
          <a:bodyPr>
            <a:normAutofit fontScale="92500" lnSpcReduction="10000"/>
          </a:bodyPr>
          <a:lstStyle/>
          <a:p>
            <a:pPr marL="0" indent="0">
              <a:buNone/>
            </a:pPr>
            <a:r>
              <a:rPr lang="nl-NL" sz="2800" i="1" dirty="0" smtClean="0"/>
              <a:t>Geheim aanvalsplan van Duitsland om een 2 fronten oorlog te voorkomen.</a:t>
            </a:r>
            <a:br>
              <a:rPr lang="nl-NL" sz="2800" i="1" dirty="0" smtClean="0"/>
            </a:br>
            <a:endParaRPr lang="nl-NL" sz="2800" i="1" dirty="0" smtClean="0"/>
          </a:p>
          <a:p>
            <a:pPr marL="0" indent="0">
              <a:buNone/>
              <a:tabLst>
                <a:tab pos="0" algn="l"/>
              </a:tabLst>
            </a:pPr>
            <a:r>
              <a:rPr lang="nl-NL" sz="2800" dirty="0" smtClean="0"/>
              <a:t>In de eerste 6 weken zou het Russische leger nog niet gereed zijn om te vechten (dachten de Duitsers).</a:t>
            </a:r>
          </a:p>
          <a:p>
            <a:pPr marL="0" indent="0">
              <a:buNone/>
            </a:pPr>
            <a:r>
              <a:rPr lang="nl-NL" sz="2800" dirty="0" smtClean="0"/>
              <a:t>In die 6 weken zou het hele Duitse leger eerst in het westen Frankrijk verslaan in een snelle, korte oorlog (= </a:t>
            </a:r>
            <a:r>
              <a:rPr lang="nl-NL" sz="2800" b="1" dirty="0" err="1" smtClean="0"/>
              <a:t>Blitzkrieg</a:t>
            </a:r>
            <a:r>
              <a:rPr lang="nl-NL" sz="2800" dirty="0" smtClean="0"/>
              <a:t>). </a:t>
            </a:r>
          </a:p>
          <a:p>
            <a:pPr marL="0" indent="0">
              <a:buNone/>
            </a:pPr>
            <a:r>
              <a:rPr lang="nl-NL" sz="2800" dirty="0" smtClean="0"/>
              <a:t>En daarna zou Duitsland zijn hele leger verplaatsten naar het  oosten om tegen de Russen te vechten.</a:t>
            </a:r>
            <a:endParaRPr lang="nl-NL"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357504"/>
          </a:xfrm>
        </p:spPr>
        <p:txBody>
          <a:bodyPr>
            <a:normAutofit fontScale="90000"/>
          </a:bodyPr>
          <a:lstStyle/>
          <a:p>
            <a:r>
              <a:rPr lang="nl-NL" sz="2000" b="1" dirty="0" smtClean="0"/>
              <a:t>WOI: </a:t>
            </a:r>
            <a:r>
              <a:rPr lang="nl-NL" sz="2000" b="1" dirty="0" err="1" smtClean="0"/>
              <a:t>Centralen</a:t>
            </a:r>
            <a:r>
              <a:rPr lang="nl-NL" sz="2000" b="1" dirty="0" smtClean="0"/>
              <a:t> ↔ Geallieerden</a:t>
            </a:r>
            <a:endParaRPr lang="nl-NL" sz="2000" b="1" dirty="0"/>
          </a:p>
        </p:txBody>
      </p:sp>
      <p:pic>
        <p:nvPicPr>
          <p:cNvPr id="5" name="Picture 2" descr="http://entoen.nu/media/kaart037_wo1.jpg"/>
          <p:cNvPicPr>
            <a:picLocks noGrp="1" noChangeAspect="1" noChangeArrowheads="1"/>
          </p:cNvPicPr>
          <p:nvPr>
            <p:ph idx="1"/>
          </p:nvPr>
        </p:nvPicPr>
        <p:blipFill>
          <a:blip r:embed="rId3" cstate="print"/>
          <a:srcRect/>
          <a:stretch>
            <a:fillRect/>
          </a:stretch>
        </p:blipFill>
        <p:spPr bwMode="auto">
          <a:xfrm>
            <a:off x="1691680" y="0"/>
            <a:ext cx="6048672" cy="5143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p:cNvSpPr>
            <a:spLocks noGrp="1"/>
          </p:cNvSpPr>
          <p:nvPr>
            <p:ph idx="4294967295"/>
          </p:nvPr>
        </p:nvSpPr>
        <p:spPr>
          <a:xfrm>
            <a:off x="574676" y="3706416"/>
            <a:ext cx="8569325" cy="1295400"/>
          </a:xfrm>
        </p:spPr>
        <p:txBody>
          <a:bodyPr>
            <a:normAutofit fontScale="92500" lnSpcReduction="20000"/>
          </a:bodyPr>
          <a:lstStyle/>
          <a:p>
            <a:pPr>
              <a:buNone/>
            </a:pPr>
            <a:r>
              <a:rPr lang="nl-NL" sz="2800" dirty="0" smtClean="0"/>
              <a:t>                </a:t>
            </a:r>
            <a:r>
              <a:rPr lang="nl-NL" sz="2800" b="1" smtClean="0"/>
              <a:t>Het Schlieffenplan</a:t>
            </a:r>
            <a:r>
              <a:rPr lang="nl-NL" sz="2800" b="1" dirty="0" smtClean="0"/>
              <a:t> mislukt:</a:t>
            </a:r>
          </a:p>
          <a:p>
            <a:pPr>
              <a:buNone/>
            </a:pPr>
            <a:r>
              <a:rPr lang="nl-NL" sz="2800" dirty="0" smtClean="0"/>
              <a:t>- Frankrijk wordt niet verslagen in 6 weken.</a:t>
            </a:r>
          </a:p>
          <a:p>
            <a:pPr>
              <a:buNone/>
            </a:pPr>
            <a:r>
              <a:rPr lang="nl-NL" sz="2800" dirty="0" smtClean="0"/>
              <a:t>- Het Russische leger mobiliseerde sneller dan verwacht.</a:t>
            </a:r>
            <a:endParaRPr lang="nl-NL" sz="2800" dirty="0"/>
          </a:p>
        </p:txBody>
      </p:sp>
      <p:pic>
        <p:nvPicPr>
          <p:cNvPr id="28675" name="Picture 3" descr="C:\Users\Ilaiza\Documents\onderwijs\klas 3 GS\WOI\plaatjes WOI\_schlieffentheory.jpg"/>
          <p:cNvPicPr>
            <a:picLocks noChangeAspect="1" noChangeArrowheads="1"/>
          </p:cNvPicPr>
          <p:nvPr/>
        </p:nvPicPr>
        <p:blipFill>
          <a:blip r:embed="rId3" cstate="print"/>
          <a:srcRect/>
          <a:stretch>
            <a:fillRect/>
          </a:stretch>
        </p:blipFill>
        <p:spPr bwMode="auto">
          <a:xfrm>
            <a:off x="1907703" y="0"/>
            <a:ext cx="5781004" cy="37058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alles voor het vaderland eerste wereldoorlog">
            <a:hlinkClick r:id="rId2"/>
          </p:cNvPr>
          <p:cNvPicPr>
            <a:picLocks noChangeAspect="1" noChangeArrowheads="1"/>
          </p:cNvPicPr>
          <p:nvPr/>
        </p:nvPicPr>
        <p:blipFill>
          <a:blip r:embed="rId3" cstate="print"/>
          <a:srcRect/>
          <a:stretch>
            <a:fillRect/>
          </a:stretch>
        </p:blipFill>
        <p:spPr bwMode="auto">
          <a:xfrm>
            <a:off x="2699792" y="0"/>
            <a:ext cx="3435581" cy="5143500"/>
          </a:xfrm>
          <a:prstGeom prst="rect">
            <a:avLst/>
          </a:prstGeom>
          <a:noFill/>
        </p:spPr>
      </p:pic>
    </p:spTree>
    <p:extLst>
      <p:ext uri="{BB962C8B-B14F-4D97-AF65-F5344CB8AC3E}">
        <p14:creationId xmlns:p14="http://schemas.microsoft.com/office/powerpoint/2010/main" val="192316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06375"/>
            <a:ext cx="8229600" cy="4741863"/>
          </a:xfrm>
        </p:spPr>
        <p:txBody>
          <a:bodyPr>
            <a:normAutofit/>
          </a:bodyPr>
          <a:lstStyle/>
          <a:p>
            <a:pPr algn="l"/>
            <a:r>
              <a:rPr lang="nl-NL" sz="3100" dirty="0" smtClean="0"/>
              <a:t/>
            </a:r>
            <a:br>
              <a:rPr lang="nl-NL" sz="3100" dirty="0" smtClean="0"/>
            </a:br>
            <a:r>
              <a:rPr lang="nl-NL" sz="3100" dirty="0" smtClean="0"/>
              <a:t/>
            </a:r>
            <a:br>
              <a:rPr lang="nl-NL" sz="3100" dirty="0" smtClean="0"/>
            </a:br>
            <a:r>
              <a:rPr lang="nl-NL" dirty="0" smtClean="0"/>
              <a:t/>
            </a:r>
            <a:br>
              <a:rPr lang="nl-NL" dirty="0" smtClean="0"/>
            </a:br>
            <a:endParaRPr lang="nl-NL" dirty="0"/>
          </a:p>
        </p:txBody>
      </p:sp>
      <p:pic>
        <p:nvPicPr>
          <p:cNvPr id="13313" name="Picture 1" descr="E:\klas 3\WOI\400px-WO_1_-_Westfront_-_1914.jpg"/>
          <p:cNvPicPr>
            <a:picLocks noChangeAspect="1" noChangeArrowheads="1"/>
          </p:cNvPicPr>
          <p:nvPr/>
        </p:nvPicPr>
        <p:blipFill>
          <a:blip r:embed="rId3" cstate="print"/>
          <a:srcRect/>
          <a:stretch>
            <a:fillRect/>
          </a:stretch>
        </p:blipFill>
        <p:spPr bwMode="auto">
          <a:xfrm>
            <a:off x="944929" y="123478"/>
            <a:ext cx="7147461" cy="4824536"/>
          </a:xfrm>
          <a:prstGeom prst="rect">
            <a:avLst/>
          </a:prstGeom>
          <a:noFill/>
        </p:spPr>
      </p:pic>
    </p:spTree>
    <p:extLst>
      <p:ext uri="{BB962C8B-B14F-4D97-AF65-F5344CB8AC3E}">
        <p14:creationId xmlns:p14="http://schemas.microsoft.com/office/powerpoint/2010/main" val="80582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600" b="1" dirty="0" smtClean="0"/>
              <a:t>     </a:t>
            </a:r>
            <a:endParaRPr lang="nl-NL" sz="3600" b="1" dirty="0"/>
          </a:p>
        </p:txBody>
      </p:sp>
      <p:pic>
        <p:nvPicPr>
          <p:cNvPr id="19461" name="Picture 5" descr="http://www.isgeschiedenis.nl/wp-content/uploads/2013/10/bosnie.jpg"/>
          <p:cNvPicPr>
            <a:picLocks noChangeAspect="1" noChangeArrowheads="1"/>
          </p:cNvPicPr>
          <p:nvPr/>
        </p:nvPicPr>
        <p:blipFill>
          <a:blip r:embed="rId2" cstate="print"/>
          <a:srcRect/>
          <a:stretch>
            <a:fillRect/>
          </a:stretch>
        </p:blipFill>
        <p:spPr bwMode="auto">
          <a:xfrm>
            <a:off x="2051720" y="0"/>
            <a:ext cx="4534020" cy="5143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229600" cy="771549"/>
          </a:xfrm>
        </p:spPr>
        <p:txBody>
          <a:bodyPr/>
          <a:lstStyle/>
          <a:p>
            <a:r>
              <a:rPr lang="nl-NL" dirty="0" smtClean="0"/>
              <a:t>Aanleiding WOI</a:t>
            </a:r>
            <a:endParaRPr lang="nl-NL" dirty="0"/>
          </a:p>
        </p:txBody>
      </p:sp>
      <p:pic>
        <p:nvPicPr>
          <p:cNvPr id="3" name="Picture 3" descr="http://members.home.nl/keesdebrouwer/images/eerste_wereldoorlog/inlijvingBosnieHercegovina_01.gif">
            <a:hlinkClick r:id="rId2"/>
          </p:cNvPr>
          <p:cNvPicPr>
            <a:picLocks noChangeAspect="1" noChangeArrowheads="1"/>
          </p:cNvPicPr>
          <p:nvPr/>
        </p:nvPicPr>
        <p:blipFill>
          <a:blip r:embed="rId3" cstate="print"/>
          <a:srcRect/>
          <a:stretch>
            <a:fillRect/>
          </a:stretch>
        </p:blipFill>
        <p:spPr bwMode="auto">
          <a:xfrm>
            <a:off x="2699792" y="915566"/>
            <a:ext cx="3960440" cy="383391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klas 3\sarajevo.gif"/>
          <p:cNvPicPr>
            <a:picLocks noChangeAspect="1" noChangeArrowheads="1"/>
          </p:cNvPicPr>
          <p:nvPr/>
        </p:nvPicPr>
        <p:blipFill>
          <a:blip r:embed="rId2" cstate="print"/>
          <a:srcRect/>
          <a:stretch>
            <a:fillRect/>
          </a:stretch>
        </p:blipFill>
        <p:spPr bwMode="auto">
          <a:xfrm>
            <a:off x="1331640" y="267494"/>
            <a:ext cx="6503144" cy="4680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npogeschiedenis.nl/.imaging/stk/geschiedenis/photo/media/geschiedenis/Naamloos9/original/Naamloos.jpg">
            <a:hlinkClick r:id="rId2"/>
          </p:cNvPr>
          <p:cNvPicPr>
            <a:picLocks noChangeAspect="1" noChangeArrowheads="1"/>
          </p:cNvPicPr>
          <p:nvPr/>
        </p:nvPicPr>
        <p:blipFill>
          <a:blip r:embed="rId3" cstate="print"/>
          <a:srcRect/>
          <a:stretch>
            <a:fillRect/>
          </a:stretch>
        </p:blipFill>
        <p:spPr bwMode="auto">
          <a:xfrm>
            <a:off x="1115616" y="195486"/>
            <a:ext cx="6758849" cy="47525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5978"/>
            <a:ext cx="8686800" cy="4937522"/>
          </a:xfrm>
        </p:spPr>
        <p:txBody>
          <a:bodyPr>
            <a:normAutofit fontScale="90000"/>
          </a:bodyPr>
          <a:lstStyle/>
          <a:p>
            <a:pPr algn="l"/>
            <a:r>
              <a:rPr lang="nl-NL" sz="3600" b="1" dirty="0" smtClean="0"/>
              <a:t>Oorzaken Eerste Wereldoorlog</a:t>
            </a:r>
            <a:br>
              <a:rPr lang="nl-NL" sz="3600" b="1" dirty="0" smtClean="0"/>
            </a:br>
            <a:r>
              <a:rPr lang="nl-NL" sz="3600" b="1" dirty="0" smtClean="0"/>
              <a:t/>
            </a:r>
            <a:br>
              <a:rPr lang="nl-NL" sz="3600" b="1" dirty="0" smtClean="0"/>
            </a:br>
            <a:r>
              <a:rPr lang="nl-NL" sz="3600" dirty="0" smtClean="0"/>
              <a:t>1. </a:t>
            </a:r>
            <a:r>
              <a:rPr lang="nl-NL" sz="3600" dirty="0"/>
              <a:t>Bondgenootschappen</a:t>
            </a:r>
            <a:r>
              <a:rPr lang="nl-NL" sz="3600" b="1" dirty="0" smtClean="0"/>
              <a:t/>
            </a:r>
            <a:br>
              <a:rPr lang="nl-NL" sz="3600" b="1" dirty="0" smtClean="0"/>
            </a:br>
            <a:r>
              <a:rPr lang="nl-NL" sz="3600" dirty="0" smtClean="0"/>
              <a:t>2. Machtstegenstellingen tussen de landen </a:t>
            </a:r>
            <a:br>
              <a:rPr lang="nl-NL" sz="3600" dirty="0" smtClean="0"/>
            </a:br>
            <a:r>
              <a:rPr lang="nl-NL" sz="3600" dirty="0" smtClean="0"/>
              <a:t>3. Imperialisme </a:t>
            </a:r>
            <a:br>
              <a:rPr lang="nl-NL" sz="3600" dirty="0" smtClean="0"/>
            </a:br>
            <a:r>
              <a:rPr lang="nl-NL" sz="3600" dirty="0" smtClean="0"/>
              <a:t>4. Nationalisme </a:t>
            </a:r>
            <a:br>
              <a:rPr lang="nl-NL" sz="3600" dirty="0" smtClean="0"/>
            </a:br>
            <a:r>
              <a:rPr lang="nl-NL" sz="3600" dirty="0" smtClean="0"/>
              <a:t>5. Militarisme </a:t>
            </a:r>
            <a:br>
              <a:rPr lang="nl-NL" sz="3600" dirty="0" smtClean="0"/>
            </a:br>
            <a:r>
              <a:rPr lang="nl-NL" sz="3600" dirty="0" smtClean="0"/>
              <a:t>6. Industrialisatie + wapenwedloop</a:t>
            </a:r>
            <a:br>
              <a:rPr lang="nl-NL" sz="3600" dirty="0" smtClean="0"/>
            </a:br>
            <a:r>
              <a:rPr lang="nl-NL" sz="2800" dirty="0" smtClean="0"/>
              <a:t/>
            </a:r>
            <a:br>
              <a:rPr lang="nl-NL" sz="2800" dirty="0" smtClean="0"/>
            </a:br>
            <a:endParaRPr lang="nl-NL"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pPr algn="l"/>
            <a:r>
              <a:rPr lang="nl-NL" sz="3600" b="1" dirty="0" smtClean="0"/>
              <a:t>                   Bondgenootschappen</a:t>
            </a:r>
            <a:br>
              <a:rPr lang="nl-NL" sz="3600" b="1" dirty="0" smtClean="0"/>
            </a:br>
            <a:endParaRPr lang="nl-NL" sz="3600" b="1" dirty="0"/>
          </a:p>
        </p:txBody>
      </p:sp>
      <p:pic>
        <p:nvPicPr>
          <p:cNvPr id="1026" name="Picture 2" descr="http://mediaprovider.wm.kennisnet.nl/MediaProvider/img/14046694.gif"/>
          <p:cNvPicPr>
            <a:picLocks noChangeAspect="1" noChangeArrowheads="1"/>
          </p:cNvPicPr>
          <p:nvPr/>
        </p:nvPicPr>
        <p:blipFill>
          <a:blip r:embed="rId2" cstate="print"/>
          <a:srcRect/>
          <a:stretch>
            <a:fillRect/>
          </a:stretch>
        </p:blipFill>
        <p:spPr bwMode="auto">
          <a:xfrm>
            <a:off x="1043608" y="627533"/>
            <a:ext cx="7346488" cy="451596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293</Words>
  <Application>Microsoft Office PowerPoint</Application>
  <PresentationFormat>Diavoorstelling (16:9)</PresentationFormat>
  <Paragraphs>94</Paragraphs>
  <Slides>32</Slides>
  <Notes>6</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Arial</vt:lpstr>
      <vt:lpstr>Calibri</vt:lpstr>
      <vt:lpstr>Times New Roman</vt:lpstr>
      <vt:lpstr>Office-thema</vt:lpstr>
      <vt:lpstr>Europa in 1914</vt:lpstr>
      <vt:lpstr>   </vt:lpstr>
      <vt:lpstr>WOI: Centralen ↔ Geallieerden</vt:lpstr>
      <vt:lpstr>     </vt:lpstr>
      <vt:lpstr>Aanleiding WOI</vt:lpstr>
      <vt:lpstr>PowerPoint-presentatie</vt:lpstr>
      <vt:lpstr>PowerPoint-presentatie</vt:lpstr>
      <vt:lpstr>Oorzaken Eerste Wereldoorlog  1. Bondgenootschappen 2. Machtstegenstellingen tussen de landen  3. Imperialisme  4. Nationalisme  5. Militarisme  6. Industrialisatie + wapenwedloop  </vt:lpstr>
      <vt:lpstr>                   Bondgenootschappen </vt:lpstr>
      <vt:lpstr>Machtstegenstellingen</vt:lpstr>
      <vt:lpstr>PowerPoint-presentatie</vt:lpstr>
      <vt:lpstr>PowerPoint-presentatie</vt:lpstr>
      <vt:lpstr>Nationalisme</vt:lpstr>
      <vt:lpstr>Voorbeelden nationalisme begin 20e eeuw:</vt:lpstr>
      <vt:lpstr>Op zich is er niets mis met het trots zijn op je eigen volk.</vt:lpstr>
      <vt:lpstr>Toch?</vt:lpstr>
      <vt:lpstr>Nationalisme als een van de oorzaken van WOI</vt:lpstr>
      <vt:lpstr>In  Europa waren er landen waar veel volken woonden  - Rusland - Oostenrijk-Hongarije - Ottomaanse Rijk   Welk probleem hadden  deze grote rijken?  Denk aan het nationalisme… </vt:lpstr>
      <vt:lpstr>Imperialisme</vt:lpstr>
      <vt:lpstr>Militarisme </vt:lpstr>
      <vt:lpstr>Wapenwedloop</vt:lpstr>
      <vt:lpstr>PowerPoint-presentatie</vt:lpstr>
      <vt:lpstr>Terugblik  1. Welke landen stonden in WOI tegenover elkaar?  2. Wat was de aanleiding tot WOI?  3. Door wie en waarom werd deze aanslag gepleegd?  4. Welke oorzaken hebben we de vorige les besproken?</vt:lpstr>
      <vt:lpstr>   </vt:lpstr>
      <vt:lpstr>Oorzaken Eerste Wereldoorlog  1. Bondgenootschappen 2. Machtstegenstellingen tussen de landen  3. Imperialisme  4. Nationalisme  5. Militarisme  6. Industrialisatie + wapenwedloop  </vt:lpstr>
      <vt:lpstr>PowerPoint-presentatie</vt:lpstr>
      <vt:lpstr>Aan de slag Lz stencils WOI blz. 1 t/m 5 Mk. Vragen op blz. 6</vt:lpstr>
      <vt:lpstr>Opdracht: Ieder groepje krijgt een oorzaak/aanleiding van WOI en presenteert dit voor de klas:  1. Uitbeelden  2. Uitleggen waarom het een oorzaak is.  </vt:lpstr>
      <vt:lpstr>Het Duitse Schlieffenplan </vt:lpstr>
      <vt:lpstr>PowerPoint-presentatie</vt:lpstr>
      <vt:lpstr>PowerPoint-presentatie</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Ilaiza</dc:creator>
  <cp:lastModifiedBy>Kasiemkhan, S.I.</cp:lastModifiedBy>
  <cp:revision>40</cp:revision>
  <dcterms:created xsi:type="dcterms:W3CDTF">2010-10-27T14:33:35Z</dcterms:created>
  <dcterms:modified xsi:type="dcterms:W3CDTF">2017-10-13T05:07:43Z</dcterms:modified>
</cp:coreProperties>
</file>